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59" r:id="rId6"/>
    <p:sldId id="260" r:id="rId7"/>
    <p:sldId id="261" r:id="rId8"/>
    <p:sldId id="262" r:id="rId9"/>
    <p:sldId id="263" r:id="rId10"/>
    <p:sldId id="264" r:id="rId11"/>
    <p:sldId id="267"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A290C25-AFCF-4E35-A497-D52F130BF8CC}"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440292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A290C25-AFCF-4E35-A497-D52F130BF8CC}"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398168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A290C25-AFCF-4E35-A497-D52F130BF8CC}"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FB74E1-B046-4332-8D3D-CA00B22F78BD}"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1138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A290C25-AFCF-4E35-A497-D52F130BF8CC}" type="datetimeFigureOut">
              <a:rPr lang="ru-RU" smtClean="0"/>
              <a:t>21.05.2018</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483228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A290C25-AFCF-4E35-A497-D52F130BF8CC}" type="datetimeFigureOut">
              <a:rPr lang="ru-RU" smtClean="0"/>
              <a:t>21.05.2018</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FB74E1-B046-4332-8D3D-CA00B22F78BD}"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7396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A290C25-AFCF-4E35-A497-D52F130BF8CC}" type="datetimeFigureOut">
              <a:rPr lang="ru-RU" smtClean="0"/>
              <a:t>21.05.2018</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39241736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A290C25-AFCF-4E35-A497-D52F130BF8CC}"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1497742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A290C25-AFCF-4E35-A497-D52F130BF8CC}"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77866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A290C25-AFCF-4E35-A497-D52F130BF8CC}"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1531397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A290C25-AFCF-4E35-A497-D52F130BF8CC}"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3560343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A290C25-AFCF-4E35-A497-D52F130BF8CC}" type="datetimeFigureOut">
              <a:rPr lang="ru-RU" smtClean="0"/>
              <a:t>21.05.2018</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176623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A290C25-AFCF-4E35-A497-D52F130BF8CC}" type="datetimeFigureOut">
              <a:rPr lang="ru-RU" smtClean="0"/>
              <a:t>21.05.2018</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182491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A290C25-AFCF-4E35-A497-D52F130BF8CC}" type="datetimeFigureOut">
              <a:rPr lang="ru-RU" smtClean="0"/>
              <a:t>21.05.2018</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261953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90C25-AFCF-4E35-A497-D52F130BF8CC}" type="datetimeFigureOut">
              <a:rPr lang="ru-RU" smtClean="0"/>
              <a:t>21.05.2018</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1698741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A290C25-AFCF-4E35-A497-D52F130BF8CC}" type="datetimeFigureOut">
              <a:rPr lang="ru-RU" smtClean="0"/>
              <a:t>21.05.2018</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1130332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A290C25-AFCF-4E35-A497-D52F130BF8CC}" type="datetimeFigureOut">
              <a:rPr lang="ru-RU" smtClean="0"/>
              <a:t>21.05.2018</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FB74E1-B046-4332-8D3D-CA00B22F78BD}" type="slidenum">
              <a:rPr lang="ru-RU" smtClean="0"/>
              <a:t>‹#›</a:t>
            </a:fld>
            <a:endParaRPr lang="ru-RU"/>
          </a:p>
        </p:txBody>
      </p:sp>
    </p:spTree>
    <p:extLst>
      <p:ext uri="{BB962C8B-B14F-4D97-AF65-F5344CB8AC3E}">
        <p14:creationId xmlns:p14="http://schemas.microsoft.com/office/powerpoint/2010/main" val="3958773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290C25-AFCF-4E35-A497-D52F130BF8CC}" type="datetimeFigureOut">
              <a:rPr lang="ru-RU" smtClean="0"/>
              <a:t>21.05.2018</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8FB74E1-B046-4332-8D3D-CA00B22F78BD}" type="slidenum">
              <a:rPr lang="ru-RU" smtClean="0"/>
              <a:t>‹#›</a:t>
            </a:fld>
            <a:endParaRPr lang="ru-RU"/>
          </a:p>
        </p:txBody>
      </p:sp>
    </p:spTree>
    <p:extLst>
      <p:ext uri="{BB962C8B-B14F-4D97-AF65-F5344CB8AC3E}">
        <p14:creationId xmlns:p14="http://schemas.microsoft.com/office/powerpoint/2010/main" val="3225149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453C4359-255B-42CE-999C-E9BFB1E93C43}"/>
              </a:ext>
            </a:extLst>
          </p:cNvPr>
          <p:cNvSpPr>
            <a:spLocks noGrp="1"/>
          </p:cNvSpPr>
          <p:nvPr>
            <p:ph type="subTitle" idx="1"/>
          </p:nvPr>
        </p:nvSpPr>
        <p:spPr>
          <a:xfrm>
            <a:off x="2563759" y="3786542"/>
            <a:ext cx="6314712" cy="1655762"/>
          </a:xfrm>
        </p:spPr>
        <p:txBody>
          <a:bodyPr>
            <a:normAutofit/>
          </a:bodyPr>
          <a:lstStyle/>
          <a:p>
            <a:pPr algn="just"/>
            <a:r>
              <a:rPr lang="en-US" dirty="0">
                <a:latin typeface="+mj-lt"/>
              </a:rPr>
              <a:t>Changing clothes. Changing conventional wisdom. Change the world. This corporate statement embodies our commitment to make the world a better place, and our determination to operate a business that prioritizes our customers and enriches our society.</a:t>
            </a:r>
            <a:endParaRPr lang="ru-RU" dirty="0">
              <a:latin typeface="+mj-lt"/>
            </a:endParaRPr>
          </a:p>
        </p:txBody>
      </p:sp>
      <p:pic>
        <p:nvPicPr>
          <p:cNvPr id="4" name="Рисунок 3">
            <a:extLst>
              <a:ext uri="{FF2B5EF4-FFF2-40B4-BE49-F238E27FC236}">
                <a16:creationId xmlns:a16="http://schemas.microsoft.com/office/drawing/2014/main" id="{736E815D-1735-446F-9C93-3030630CA83B}"/>
              </a:ext>
            </a:extLst>
          </p:cNvPr>
          <p:cNvPicPr>
            <a:picLocks noChangeAspect="1"/>
          </p:cNvPicPr>
          <p:nvPr/>
        </p:nvPicPr>
        <p:blipFill>
          <a:blip r:embed="rId2"/>
          <a:stretch>
            <a:fillRect/>
          </a:stretch>
        </p:blipFill>
        <p:spPr>
          <a:xfrm>
            <a:off x="972389" y="1214722"/>
            <a:ext cx="1591370" cy="1541187"/>
          </a:xfrm>
          <a:prstGeom prst="rect">
            <a:avLst/>
          </a:prstGeom>
        </p:spPr>
      </p:pic>
      <p:sp>
        <p:nvSpPr>
          <p:cNvPr id="7" name="Подзаголовок 2">
            <a:extLst>
              <a:ext uri="{FF2B5EF4-FFF2-40B4-BE49-F238E27FC236}">
                <a16:creationId xmlns:a16="http://schemas.microsoft.com/office/drawing/2014/main" id="{DA94D5F1-26B7-4293-9559-2080B0CEA153}"/>
              </a:ext>
            </a:extLst>
          </p:cNvPr>
          <p:cNvSpPr txBox="1">
            <a:spLocks/>
          </p:cNvSpPr>
          <p:nvPr/>
        </p:nvSpPr>
        <p:spPr>
          <a:xfrm>
            <a:off x="3215146" y="1214723"/>
            <a:ext cx="7841226" cy="15411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ru-RU" dirty="0"/>
          </a:p>
        </p:txBody>
      </p:sp>
      <p:sp>
        <p:nvSpPr>
          <p:cNvPr id="8" name="Подзаголовок 2">
            <a:extLst>
              <a:ext uri="{FF2B5EF4-FFF2-40B4-BE49-F238E27FC236}">
                <a16:creationId xmlns:a16="http://schemas.microsoft.com/office/drawing/2014/main" id="{89D8D068-44F7-4A20-8713-10D78FA19EC7}"/>
              </a:ext>
            </a:extLst>
          </p:cNvPr>
          <p:cNvSpPr txBox="1">
            <a:spLocks/>
          </p:cNvSpPr>
          <p:nvPr/>
        </p:nvSpPr>
        <p:spPr>
          <a:xfrm>
            <a:off x="2563759" y="1214723"/>
            <a:ext cx="9144000" cy="154118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latin typeface="+mj-lt"/>
              </a:rPr>
              <a:t>Peculiarities of business development on Russian market:</a:t>
            </a:r>
          </a:p>
          <a:p>
            <a:r>
              <a:rPr lang="en-US" sz="3600" dirty="0">
                <a:latin typeface="+mj-lt"/>
              </a:rPr>
              <a:t>UNIQLO example</a:t>
            </a:r>
            <a:endParaRPr lang="ru-RU" sz="3600" dirty="0">
              <a:latin typeface="+mj-lt"/>
            </a:endParaRPr>
          </a:p>
        </p:txBody>
      </p:sp>
      <p:pic>
        <p:nvPicPr>
          <p:cNvPr id="9" name="Рисунок 8">
            <a:extLst>
              <a:ext uri="{FF2B5EF4-FFF2-40B4-BE49-F238E27FC236}">
                <a16:creationId xmlns:a16="http://schemas.microsoft.com/office/drawing/2014/main" id="{E84B2AFE-C410-4713-ACC2-E7A1E1221FE7}"/>
              </a:ext>
            </a:extLst>
          </p:cNvPr>
          <p:cNvPicPr>
            <a:picLocks noChangeAspect="1"/>
          </p:cNvPicPr>
          <p:nvPr/>
        </p:nvPicPr>
        <p:blipFill>
          <a:blip r:embed="rId3"/>
          <a:stretch>
            <a:fillRect/>
          </a:stretch>
        </p:blipFill>
        <p:spPr>
          <a:xfrm>
            <a:off x="8878471" y="3676080"/>
            <a:ext cx="2829288" cy="2041647"/>
          </a:xfrm>
          <a:prstGeom prst="rect">
            <a:avLst/>
          </a:prstGeom>
        </p:spPr>
      </p:pic>
      <p:sp>
        <p:nvSpPr>
          <p:cNvPr id="10" name="Прямоугольник 9">
            <a:extLst>
              <a:ext uri="{FF2B5EF4-FFF2-40B4-BE49-F238E27FC236}">
                <a16:creationId xmlns:a16="http://schemas.microsoft.com/office/drawing/2014/main" id="{41C757E7-BBC1-4EE4-BC34-8C239CC2C9C2}"/>
              </a:ext>
            </a:extLst>
          </p:cNvPr>
          <p:cNvSpPr/>
          <p:nvPr/>
        </p:nvSpPr>
        <p:spPr>
          <a:xfrm>
            <a:off x="1936509" y="6270246"/>
            <a:ext cx="7515199" cy="369332"/>
          </a:xfrm>
          <a:prstGeom prst="rect">
            <a:avLst/>
          </a:prstGeom>
        </p:spPr>
        <p:txBody>
          <a:bodyPr wrap="none">
            <a:spAutoFit/>
          </a:bodyPr>
          <a:lstStyle/>
          <a:p>
            <a:r>
              <a:rPr lang="en-US" dirty="0"/>
              <a:t>SPBU World’s economy department PhD student </a:t>
            </a:r>
            <a:r>
              <a:rPr lang="en-US" dirty="0" err="1"/>
              <a:t>Subbotina</a:t>
            </a:r>
            <a:r>
              <a:rPr lang="en-US" dirty="0"/>
              <a:t> Ksenia</a:t>
            </a:r>
          </a:p>
        </p:txBody>
      </p:sp>
    </p:spTree>
    <p:extLst>
      <p:ext uri="{BB962C8B-B14F-4D97-AF65-F5344CB8AC3E}">
        <p14:creationId xmlns:p14="http://schemas.microsoft.com/office/powerpoint/2010/main" val="407255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488AA0-887E-459A-82D1-0225362E01D4}"/>
              </a:ext>
            </a:extLst>
          </p:cNvPr>
          <p:cNvSpPr>
            <a:spLocks noGrp="1"/>
          </p:cNvSpPr>
          <p:nvPr>
            <p:ph type="title"/>
          </p:nvPr>
        </p:nvSpPr>
        <p:spPr/>
        <p:txBody>
          <a:bodyPr/>
          <a:lstStyle/>
          <a:p>
            <a:r>
              <a:rPr lang="en-US" b="1" dirty="0"/>
              <a:t>UNIQLO Business Strategy</a:t>
            </a:r>
            <a:br>
              <a:rPr lang="en-US" b="1" dirty="0"/>
            </a:br>
            <a:endParaRPr lang="ru-RU" dirty="0"/>
          </a:p>
        </p:txBody>
      </p:sp>
      <p:pic>
        <p:nvPicPr>
          <p:cNvPr id="4" name="Объект 3">
            <a:extLst>
              <a:ext uri="{FF2B5EF4-FFF2-40B4-BE49-F238E27FC236}">
                <a16:creationId xmlns:a16="http://schemas.microsoft.com/office/drawing/2014/main" id="{1D3B5FAB-2287-4BC6-A38E-AB0AACB178DF}"/>
              </a:ext>
            </a:extLst>
          </p:cNvPr>
          <p:cNvPicPr>
            <a:picLocks noGrp="1" noChangeAspect="1"/>
          </p:cNvPicPr>
          <p:nvPr>
            <p:ph idx="1"/>
          </p:nvPr>
        </p:nvPicPr>
        <p:blipFill>
          <a:blip r:embed="rId2"/>
          <a:stretch>
            <a:fillRect/>
          </a:stretch>
        </p:blipFill>
        <p:spPr>
          <a:xfrm>
            <a:off x="279820" y="1320480"/>
            <a:ext cx="5568776" cy="3788594"/>
          </a:xfrm>
          <a:prstGeom prst="rect">
            <a:avLst/>
          </a:prstGeom>
        </p:spPr>
      </p:pic>
      <p:pic>
        <p:nvPicPr>
          <p:cNvPr id="6" name="Рисунок 5">
            <a:extLst>
              <a:ext uri="{FF2B5EF4-FFF2-40B4-BE49-F238E27FC236}">
                <a16:creationId xmlns:a16="http://schemas.microsoft.com/office/drawing/2014/main" id="{00942247-FE79-4819-B79F-A45C551439C1}"/>
              </a:ext>
            </a:extLst>
          </p:cNvPr>
          <p:cNvPicPr>
            <a:picLocks noChangeAspect="1"/>
          </p:cNvPicPr>
          <p:nvPr/>
        </p:nvPicPr>
        <p:blipFill>
          <a:blip r:embed="rId3"/>
          <a:stretch>
            <a:fillRect/>
          </a:stretch>
        </p:blipFill>
        <p:spPr>
          <a:xfrm>
            <a:off x="5676931" y="2510184"/>
            <a:ext cx="6343404" cy="4157999"/>
          </a:xfrm>
          <a:prstGeom prst="rect">
            <a:avLst/>
          </a:prstGeom>
        </p:spPr>
      </p:pic>
    </p:spTree>
    <p:extLst>
      <p:ext uri="{BB962C8B-B14F-4D97-AF65-F5344CB8AC3E}">
        <p14:creationId xmlns:p14="http://schemas.microsoft.com/office/powerpoint/2010/main" val="3732175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5D964A-E73E-4EFC-B89E-5C2371FFCC25}"/>
              </a:ext>
            </a:extLst>
          </p:cNvPr>
          <p:cNvSpPr>
            <a:spLocks noGrp="1"/>
          </p:cNvSpPr>
          <p:nvPr>
            <p:ph type="title"/>
          </p:nvPr>
        </p:nvSpPr>
        <p:spPr/>
        <p:txBody>
          <a:bodyPr/>
          <a:lstStyle/>
          <a:p>
            <a:r>
              <a:rPr lang="en-US" dirty="0"/>
              <a:t>UNIQLO operation stores in </a:t>
            </a:r>
            <a:br>
              <a:rPr lang="en-US" dirty="0"/>
            </a:br>
            <a:r>
              <a:rPr lang="en-US" dirty="0"/>
              <a:t>Russia</a:t>
            </a:r>
            <a:endParaRPr lang="ru-RU" dirty="0"/>
          </a:p>
        </p:txBody>
      </p:sp>
      <p:sp>
        <p:nvSpPr>
          <p:cNvPr id="3" name="Объект 2">
            <a:extLst>
              <a:ext uri="{FF2B5EF4-FFF2-40B4-BE49-F238E27FC236}">
                <a16:creationId xmlns:a16="http://schemas.microsoft.com/office/drawing/2014/main" id="{F68A4E58-D1D8-4316-B35E-26658F79E2CA}"/>
              </a:ext>
            </a:extLst>
          </p:cNvPr>
          <p:cNvSpPr>
            <a:spLocks noGrp="1"/>
          </p:cNvSpPr>
          <p:nvPr>
            <p:ph idx="1"/>
          </p:nvPr>
        </p:nvSpPr>
        <p:spPr/>
        <p:txBody>
          <a:bodyPr numCol="3">
            <a:normAutofit fontScale="62500" lnSpcReduction="20000"/>
          </a:bodyPr>
          <a:lstStyle/>
          <a:p>
            <a:r>
              <a:rPr lang="ru-RU" sz="2200" dirty="0"/>
              <a:t>Москва</a:t>
            </a:r>
          </a:p>
          <a:p>
            <a:pPr marL="628650"/>
            <a:r>
              <a:rPr lang="en-US" sz="2200" dirty="0"/>
              <a:t>UNIQLO Vegas </a:t>
            </a:r>
            <a:r>
              <a:rPr lang="ru-RU" sz="2200" dirty="0"/>
              <a:t>Кунцево</a:t>
            </a:r>
          </a:p>
          <a:p>
            <a:pPr marL="628650"/>
            <a:r>
              <a:rPr lang="en-US" sz="2200" dirty="0"/>
              <a:t>UNIQLO </a:t>
            </a:r>
            <a:r>
              <a:rPr lang="ru-RU" sz="2200" dirty="0"/>
              <a:t>ТРЦ Хорошо</a:t>
            </a:r>
          </a:p>
          <a:p>
            <a:pPr marL="628650"/>
            <a:r>
              <a:rPr lang="en-US" sz="2200" dirty="0"/>
              <a:t>UNIQLO </a:t>
            </a:r>
            <a:r>
              <a:rPr lang="ru-RU" sz="2200" dirty="0"/>
              <a:t>Золотой Вавилон </a:t>
            </a:r>
            <a:r>
              <a:rPr lang="ru-RU" sz="2200" dirty="0" err="1"/>
              <a:t>Ростокино</a:t>
            </a:r>
            <a:endParaRPr lang="ru-RU" sz="2200" dirty="0"/>
          </a:p>
          <a:p>
            <a:pPr marL="628650"/>
            <a:r>
              <a:rPr lang="en-US" sz="2200" dirty="0"/>
              <a:t>UNIQLO </a:t>
            </a:r>
            <a:r>
              <a:rPr lang="ru-RU" sz="2200" dirty="0"/>
              <a:t>Гудзон</a:t>
            </a:r>
          </a:p>
          <a:p>
            <a:pPr marL="628650"/>
            <a:r>
              <a:rPr lang="en-US" sz="2200" dirty="0"/>
              <a:t>UNIQLO </a:t>
            </a:r>
            <a:r>
              <a:rPr lang="ru-RU" sz="2200" dirty="0"/>
              <a:t>Калейдоскоп</a:t>
            </a:r>
          </a:p>
          <a:p>
            <a:pPr marL="628650"/>
            <a:r>
              <a:rPr lang="en-US" sz="2200" dirty="0"/>
              <a:t>UNIQLO </a:t>
            </a:r>
            <a:r>
              <a:rPr lang="ru-RU" sz="2200" dirty="0"/>
              <a:t>Ривьера</a:t>
            </a:r>
          </a:p>
          <a:p>
            <a:pPr marL="628650"/>
            <a:r>
              <a:rPr lang="en-US" sz="2200" dirty="0"/>
              <a:t>UNIQLO </a:t>
            </a:r>
            <a:r>
              <a:rPr lang="ru-RU" sz="2200" dirty="0"/>
              <a:t>Океания</a:t>
            </a:r>
          </a:p>
          <a:p>
            <a:pPr marL="628650"/>
            <a:r>
              <a:rPr lang="en-US" sz="2200" dirty="0"/>
              <a:t>UNIQLO </a:t>
            </a:r>
            <a:r>
              <a:rPr lang="ru-RU" sz="2200" dirty="0"/>
              <a:t>Авиапарк</a:t>
            </a:r>
          </a:p>
          <a:p>
            <a:pPr marL="628650"/>
            <a:r>
              <a:rPr lang="en-US" sz="2200" dirty="0"/>
              <a:t>UNIQLO </a:t>
            </a:r>
            <a:r>
              <a:rPr lang="ru-RU" sz="2200" dirty="0"/>
              <a:t>МЕГА Теплый Стан</a:t>
            </a:r>
          </a:p>
          <a:p>
            <a:pPr marL="628650"/>
            <a:r>
              <a:rPr lang="en-US" sz="2200" dirty="0"/>
              <a:t>UNIQLO </a:t>
            </a:r>
            <a:r>
              <a:rPr lang="ru-RU" sz="2200" dirty="0"/>
              <a:t>Метрополис</a:t>
            </a:r>
          </a:p>
          <a:p>
            <a:pPr marL="628650"/>
            <a:r>
              <a:rPr lang="en-US" sz="2200" dirty="0"/>
              <a:t>UNIQLO Columbus</a:t>
            </a:r>
          </a:p>
          <a:p>
            <a:pPr marL="628650"/>
            <a:r>
              <a:rPr lang="en-US" sz="2200" dirty="0"/>
              <a:t>UNIQLO </a:t>
            </a:r>
            <a:r>
              <a:rPr lang="ru-RU" sz="2200" dirty="0"/>
              <a:t>Европейский</a:t>
            </a:r>
          </a:p>
          <a:p>
            <a:pPr marL="628650"/>
            <a:r>
              <a:rPr lang="en-US" sz="2200" dirty="0"/>
              <a:t>UNIQLO </a:t>
            </a:r>
            <a:r>
              <a:rPr lang="ru-RU" sz="2200" dirty="0"/>
              <a:t>Охотный ряд</a:t>
            </a:r>
          </a:p>
          <a:p>
            <a:pPr marL="628650"/>
            <a:r>
              <a:rPr lang="en-US" sz="2200" dirty="0"/>
              <a:t>UNIQLO </a:t>
            </a:r>
            <a:r>
              <a:rPr lang="ru-RU" sz="2200" dirty="0"/>
              <a:t>МЕГА Химки</a:t>
            </a:r>
          </a:p>
          <a:p>
            <a:pPr marL="628650"/>
            <a:r>
              <a:rPr lang="en-US" sz="2200" dirty="0"/>
              <a:t>UNIQLO </a:t>
            </a:r>
            <a:r>
              <a:rPr lang="ru-RU" sz="2200" dirty="0"/>
              <a:t>Отрада</a:t>
            </a:r>
          </a:p>
          <a:p>
            <a:pPr marL="628650"/>
            <a:r>
              <a:rPr lang="en-US" sz="2200" dirty="0"/>
              <a:t>UNIQLO </a:t>
            </a:r>
            <a:r>
              <a:rPr lang="ru-RU" sz="2200" dirty="0"/>
              <a:t>МЕГА Белая Дача</a:t>
            </a:r>
          </a:p>
          <a:p>
            <a:pPr marL="628650"/>
            <a:r>
              <a:rPr lang="en-US" sz="2200" dirty="0"/>
              <a:t>UNIQLO </a:t>
            </a:r>
            <a:r>
              <a:rPr lang="ru-RU" sz="2200" dirty="0"/>
              <a:t>Атриум</a:t>
            </a:r>
          </a:p>
          <a:p>
            <a:r>
              <a:rPr lang="ru-RU" sz="2200" dirty="0"/>
              <a:t>Санкт-Петербург</a:t>
            </a:r>
          </a:p>
          <a:p>
            <a:pPr lvl="1"/>
            <a:r>
              <a:rPr lang="en-US" sz="2200" dirty="0"/>
              <a:t>UNIQLO </a:t>
            </a:r>
            <a:r>
              <a:rPr lang="ru-RU" sz="2200" dirty="0" err="1"/>
              <a:t>Охта</a:t>
            </a:r>
            <a:r>
              <a:rPr lang="ru-RU" sz="2200" dirty="0"/>
              <a:t> </a:t>
            </a:r>
            <a:r>
              <a:rPr lang="ru-RU" sz="2200" dirty="0" err="1"/>
              <a:t>Молл</a:t>
            </a:r>
            <a:endParaRPr lang="ru-RU" sz="2200" dirty="0"/>
          </a:p>
          <a:p>
            <a:pPr lvl="1"/>
            <a:r>
              <a:rPr lang="en-US" sz="2200" dirty="0"/>
              <a:t>UNIQLO </a:t>
            </a:r>
            <a:r>
              <a:rPr lang="ru-RU" sz="2200" dirty="0"/>
              <a:t>Мега Парнас</a:t>
            </a:r>
          </a:p>
          <a:p>
            <a:pPr lvl="1"/>
            <a:r>
              <a:rPr lang="en-US" sz="2200" dirty="0"/>
              <a:t>UNIQLO </a:t>
            </a:r>
            <a:r>
              <a:rPr lang="ru-RU" sz="2200" dirty="0"/>
              <a:t>ТРК Радуга</a:t>
            </a:r>
          </a:p>
          <a:p>
            <a:pPr lvl="1"/>
            <a:r>
              <a:rPr lang="en-US" sz="2200" dirty="0"/>
              <a:t>UNIQLO </a:t>
            </a:r>
            <a:r>
              <a:rPr lang="ru-RU" sz="2200" dirty="0"/>
              <a:t>ТРК Лето</a:t>
            </a:r>
          </a:p>
          <a:p>
            <a:pPr lvl="1"/>
            <a:r>
              <a:rPr lang="en-US" sz="2200" dirty="0"/>
              <a:t>UNIQLO </a:t>
            </a:r>
            <a:r>
              <a:rPr lang="ru-RU" sz="2200" dirty="0"/>
              <a:t>МЕГА Дыбенко</a:t>
            </a:r>
          </a:p>
          <a:p>
            <a:pPr lvl="1"/>
            <a:r>
              <a:rPr lang="en-US" sz="2200" dirty="0"/>
              <a:t>UNIQLO </a:t>
            </a:r>
            <a:r>
              <a:rPr lang="ru-RU" sz="2200" dirty="0"/>
              <a:t>Галерея</a:t>
            </a:r>
          </a:p>
          <a:p>
            <a:r>
              <a:rPr lang="ru-RU" sz="2200" dirty="0"/>
              <a:t>Нижний Новгород</a:t>
            </a:r>
          </a:p>
          <a:p>
            <a:pPr lvl="1"/>
            <a:r>
              <a:rPr lang="en-US" sz="2200" dirty="0"/>
              <a:t>UNIQLO </a:t>
            </a:r>
            <a:r>
              <a:rPr lang="ru-RU" sz="2200" dirty="0"/>
              <a:t>МЕГА Нижний Новгород</a:t>
            </a:r>
          </a:p>
          <a:p>
            <a:pPr lvl="1"/>
            <a:r>
              <a:rPr lang="en-US" sz="2200" dirty="0"/>
              <a:t>UNIQLO </a:t>
            </a:r>
            <a:r>
              <a:rPr lang="ru-RU" sz="2200" dirty="0"/>
              <a:t>Фантастика</a:t>
            </a:r>
          </a:p>
          <a:p>
            <a:r>
              <a:rPr lang="ru-RU" sz="2200" dirty="0"/>
              <a:t>Казань</a:t>
            </a:r>
          </a:p>
          <a:p>
            <a:pPr lvl="1"/>
            <a:r>
              <a:rPr lang="en-US" sz="2200" dirty="0"/>
              <a:t>UNIQLO </a:t>
            </a:r>
            <a:r>
              <a:rPr lang="ru-RU" sz="2200" dirty="0"/>
              <a:t>МЕГА Казань</a:t>
            </a:r>
          </a:p>
          <a:p>
            <a:r>
              <a:rPr lang="ru-RU" sz="2200" dirty="0" err="1"/>
              <a:t>Ростов</a:t>
            </a:r>
            <a:r>
              <a:rPr lang="ru-RU" sz="2200" dirty="0"/>
              <a:t>-на-Дону</a:t>
            </a:r>
          </a:p>
          <a:p>
            <a:pPr lvl="1"/>
            <a:r>
              <a:rPr lang="en-US" sz="2200" dirty="0"/>
              <a:t>UNIQLO </a:t>
            </a:r>
            <a:r>
              <a:rPr lang="ru-RU" sz="2200" dirty="0"/>
              <a:t>Мега </a:t>
            </a:r>
            <a:r>
              <a:rPr lang="ru-RU" sz="2200" dirty="0" err="1"/>
              <a:t>Ростов</a:t>
            </a:r>
            <a:r>
              <a:rPr lang="ru-RU" sz="2200" dirty="0"/>
              <a:t>-на-Дону</a:t>
            </a:r>
          </a:p>
          <a:p>
            <a:pPr lvl="1"/>
            <a:r>
              <a:rPr lang="en-US" sz="2200" dirty="0"/>
              <a:t>UNIQLO </a:t>
            </a:r>
            <a:r>
              <a:rPr lang="ru-RU" sz="2200" dirty="0"/>
              <a:t>Горизонт</a:t>
            </a:r>
          </a:p>
          <a:p>
            <a:pPr marL="0" indent="0">
              <a:buNone/>
            </a:pPr>
            <a:endParaRPr lang="ru-RU" dirty="0"/>
          </a:p>
        </p:txBody>
      </p:sp>
    </p:spTree>
    <p:extLst>
      <p:ext uri="{BB962C8B-B14F-4D97-AF65-F5344CB8AC3E}">
        <p14:creationId xmlns:p14="http://schemas.microsoft.com/office/powerpoint/2010/main" val="1523390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D89F68-A872-40BC-A177-981C1AF32E4B}"/>
              </a:ext>
            </a:extLst>
          </p:cNvPr>
          <p:cNvSpPr>
            <a:spLocks noGrp="1"/>
          </p:cNvSpPr>
          <p:nvPr>
            <p:ph type="title"/>
          </p:nvPr>
        </p:nvSpPr>
        <p:spPr/>
        <p:txBody>
          <a:bodyPr/>
          <a:lstStyle/>
          <a:p>
            <a:r>
              <a:rPr lang="en-US" dirty="0"/>
              <a:t>Perspectives on Russian markets</a:t>
            </a:r>
            <a:endParaRPr lang="ru-RU" dirty="0"/>
          </a:p>
        </p:txBody>
      </p:sp>
      <p:sp>
        <p:nvSpPr>
          <p:cNvPr id="3" name="Объект 2">
            <a:extLst>
              <a:ext uri="{FF2B5EF4-FFF2-40B4-BE49-F238E27FC236}">
                <a16:creationId xmlns:a16="http://schemas.microsoft.com/office/drawing/2014/main" id="{9FEE555F-7362-4681-B821-477E41314766}"/>
              </a:ext>
            </a:extLst>
          </p:cNvPr>
          <p:cNvSpPr>
            <a:spLocks noGrp="1"/>
          </p:cNvSpPr>
          <p:nvPr>
            <p:ph idx="1"/>
          </p:nvPr>
        </p:nvSpPr>
        <p:spPr/>
        <p:txBody>
          <a:bodyPr>
            <a:normAutofit/>
          </a:bodyPr>
          <a:lstStyle/>
          <a:p>
            <a:r>
              <a:rPr lang="en-US" dirty="0"/>
              <a:t>Fast Retailing Co., Ltd. and Mitsubishi Corporation have agreed to turn Limited Liability Company UNIQLO (RUS), Fast Retailing’s subsidiary operator of the UNIQLO brand in Russia, into a joint corporation through issuance of new shares to Mitsubishi Corporation.</a:t>
            </a:r>
          </a:p>
          <a:p>
            <a:r>
              <a:rPr lang="en-US" dirty="0"/>
              <a:t>Following the issuance of new shares, Fast Retailing will own a 75% stake and Mitsubishi Corporation will hold a 25% stake in UNIQLO (RUS).</a:t>
            </a:r>
          </a:p>
          <a:p>
            <a:r>
              <a:rPr lang="en-US" dirty="0"/>
              <a:t>“We think that there are four countries whose importance globally will be increasing and that are important for us. First China, then Russia, Brazil and India,” </a:t>
            </a:r>
            <a:r>
              <a:rPr lang="en-US" dirty="0" err="1"/>
              <a:t>Otoma</a:t>
            </a:r>
            <a:r>
              <a:rPr lang="en-US" dirty="0"/>
              <a:t> said through a </a:t>
            </a:r>
            <a:r>
              <a:rPr lang="en-US"/>
              <a:t>translator.</a:t>
            </a:r>
          </a:p>
          <a:p>
            <a:pPr marL="0" indent="0">
              <a:buNone/>
            </a:pPr>
            <a:r>
              <a:rPr lang="en-US"/>
              <a:t>Mr</a:t>
            </a:r>
            <a:r>
              <a:rPr lang="en-US" dirty="0"/>
              <a:t>. </a:t>
            </a:r>
            <a:r>
              <a:rPr lang="en-US" b="1" dirty="0"/>
              <a:t>Naoki </a:t>
            </a:r>
            <a:r>
              <a:rPr lang="en-US" b="1" dirty="0" err="1"/>
              <a:t>Otoma</a:t>
            </a:r>
            <a:r>
              <a:rPr lang="en-US" dirty="0"/>
              <a:t> is Chief Executive Officer at Fast Retailing (Singapore) Pte. Ltd., Chief Operating Officer &amp; Director at Uniqlo Co.</a:t>
            </a:r>
            <a:endParaRPr lang="ru-RU" dirty="0"/>
          </a:p>
        </p:txBody>
      </p:sp>
    </p:spTree>
    <p:extLst>
      <p:ext uri="{BB962C8B-B14F-4D97-AF65-F5344CB8AC3E}">
        <p14:creationId xmlns:p14="http://schemas.microsoft.com/office/powerpoint/2010/main" val="3209901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26CA71A1-0297-4632-974A-C90D77C26D7F}"/>
              </a:ext>
            </a:extLst>
          </p:cNvPr>
          <p:cNvGraphicFramePr>
            <a:graphicFrameLocks noGrp="1"/>
          </p:cNvGraphicFramePr>
          <p:nvPr>
            <p:ph idx="1"/>
            <p:extLst>
              <p:ext uri="{D42A27DB-BD31-4B8C-83A1-F6EECF244321}">
                <p14:modId xmlns:p14="http://schemas.microsoft.com/office/powerpoint/2010/main" val="3453559626"/>
              </p:ext>
            </p:extLst>
          </p:nvPr>
        </p:nvGraphicFramePr>
        <p:xfrm>
          <a:off x="3234813" y="1868128"/>
          <a:ext cx="8118986" cy="4208207"/>
        </p:xfrm>
        <a:graphic>
          <a:graphicData uri="http://schemas.openxmlformats.org/drawingml/2006/table">
            <a:tbl>
              <a:tblPr/>
              <a:tblGrid>
                <a:gridCol w="2301686">
                  <a:extLst>
                    <a:ext uri="{9D8B030D-6E8A-4147-A177-3AD203B41FA5}">
                      <a16:colId xmlns:a16="http://schemas.microsoft.com/office/drawing/2014/main" val="3242581087"/>
                    </a:ext>
                  </a:extLst>
                </a:gridCol>
                <a:gridCol w="5817300">
                  <a:extLst>
                    <a:ext uri="{9D8B030D-6E8A-4147-A177-3AD203B41FA5}">
                      <a16:colId xmlns:a16="http://schemas.microsoft.com/office/drawing/2014/main" val="748792786"/>
                    </a:ext>
                  </a:extLst>
                </a:gridCol>
              </a:tblGrid>
              <a:tr h="1184788">
                <a:tc>
                  <a:txBody>
                    <a:bodyPr/>
                    <a:lstStyle/>
                    <a:p>
                      <a:pPr algn="ctr"/>
                      <a:r>
                        <a:rPr lang="en-US" sz="2000" b="0" dirty="0">
                          <a:effectLst/>
                          <a:latin typeface="+mj-lt"/>
                        </a:rPr>
                        <a:t>Name</a:t>
                      </a:r>
                      <a:endParaRPr lang="ru-RU" sz="2000" b="0" dirty="0">
                        <a:effectLst/>
                        <a:latin typeface="+mj-lt"/>
                      </a:endParaRPr>
                    </a:p>
                  </a:txBody>
                  <a:tcPr marL="76200" marR="76200" marT="63500" marB="63500" anchor="ctr">
                    <a:lnL w="6350" cap="flat" cmpd="sng" algn="ctr">
                      <a:solidFill>
                        <a:srgbClr val="DCDCDC"/>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DCDCDC"/>
                      </a:solidFill>
                      <a:prstDash val="solid"/>
                      <a:round/>
                      <a:headEnd type="none" w="med" len="med"/>
                      <a:tailEnd type="none" w="med" len="med"/>
                    </a:lnT>
                    <a:lnB w="6350" cap="flat" cmpd="sng" algn="ctr">
                      <a:solidFill>
                        <a:srgbClr val="DCDCDC"/>
                      </a:solidFill>
                      <a:prstDash val="solid"/>
                      <a:round/>
                      <a:headEnd type="none" w="med" len="med"/>
                      <a:tailEnd type="none" w="med" len="med"/>
                    </a:lnB>
                    <a:solidFill>
                      <a:srgbClr val="F3F3F3"/>
                    </a:solidFill>
                  </a:tcPr>
                </a:tc>
                <a:tc>
                  <a:txBody>
                    <a:bodyPr/>
                    <a:lstStyle/>
                    <a:p>
                      <a:pPr algn="l"/>
                      <a:r>
                        <a:rPr lang="ru-RU" sz="2000" i="0">
                          <a:effectLst/>
                          <a:latin typeface="+mj-lt"/>
                        </a:rPr>
                        <a:t>ООО «ЮНИКЛО (РУС)»</a:t>
                      </a:r>
                    </a:p>
                  </a:txBody>
                  <a:tcPr marL="76200" marR="76200" marT="63500" marB="63500" anchor="ctr">
                    <a:lnL w="6350" cap="flat" cmpd="sng" algn="ctr">
                      <a:solidFill>
                        <a:srgbClr val="DCDCDC"/>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DCDCDC"/>
                      </a:solidFill>
                      <a:prstDash val="solid"/>
                      <a:round/>
                      <a:headEnd type="none" w="med" len="med"/>
                      <a:tailEnd type="none" w="med" len="med"/>
                    </a:lnT>
                    <a:lnB w="6350" cap="flat" cmpd="sng" algn="ctr">
                      <a:solidFill>
                        <a:srgbClr val="DCDCDC"/>
                      </a:solidFill>
                      <a:prstDash val="solid"/>
                      <a:round/>
                      <a:headEnd type="none" w="med" len="med"/>
                      <a:tailEnd type="none" w="med" len="med"/>
                    </a:lnB>
                  </a:tcPr>
                </a:tc>
                <a:extLst>
                  <a:ext uri="{0D108BD9-81ED-4DB2-BD59-A6C34878D82A}">
                    <a16:rowId xmlns:a16="http://schemas.microsoft.com/office/drawing/2014/main" val="56733911"/>
                  </a:ext>
                </a:extLst>
              </a:tr>
              <a:tr h="653845">
                <a:tc>
                  <a:txBody>
                    <a:bodyPr/>
                    <a:lstStyle/>
                    <a:p>
                      <a:pPr algn="ctr"/>
                      <a:r>
                        <a:rPr lang="en-US" sz="2000" b="0" dirty="0">
                          <a:effectLst/>
                          <a:latin typeface="+mj-lt"/>
                        </a:rPr>
                        <a:t>Foundation</a:t>
                      </a:r>
                      <a:endParaRPr lang="ru-RU" sz="2000" b="0" dirty="0">
                        <a:effectLst/>
                        <a:latin typeface="+mj-lt"/>
                      </a:endParaRPr>
                    </a:p>
                  </a:txBody>
                  <a:tcPr marL="76200" marR="76200" marT="63500" marB="63500" anchor="ctr">
                    <a:lnL w="6350" cap="flat" cmpd="sng" algn="ctr">
                      <a:solidFill>
                        <a:srgbClr val="DCDCDC"/>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DCDCDC"/>
                      </a:solidFill>
                      <a:prstDash val="solid"/>
                      <a:round/>
                      <a:headEnd type="none" w="med" len="med"/>
                      <a:tailEnd type="none" w="med" len="med"/>
                    </a:lnT>
                    <a:lnB w="6350" cap="flat" cmpd="sng" algn="ctr">
                      <a:solidFill>
                        <a:srgbClr val="DCDCDC"/>
                      </a:solidFill>
                      <a:prstDash val="solid"/>
                      <a:round/>
                      <a:headEnd type="none" w="med" len="med"/>
                      <a:tailEnd type="none" w="med" len="med"/>
                    </a:lnB>
                    <a:solidFill>
                      <a:srgbClr val="F3F3F3"/>
                    </a:solidFill>
                  </a:tcPr>
                </a:tc>
                <a:tc>
                  <a:txBody>
                    <a:bodyPr/>
                    <a:lstStyle/>
                    <a:p>
                      <a:pPr algn="l"/>
                      <a:r>
                        <a:rPr lang="ru-RU" sz="2000" i="0" dirty="0">
                          <a:effectLst/>
                          <a:latin typeface="+mj-lt"/>
                        </a:rPr>
                        <a:t>29 </a:t>
                      </a:r>
                      <a:r>
                        <a:rPr lang="en-US" sz="2000" i="0" dirty="0">
                          <a:effectLst/>
                          <a:latin typeface="+mj-lt"/>
                        </a:rPr>
                        <a:t>January</a:t>
                      </a:r>
                      <a:r>
                        <a:rPr lang="ru-RU" sz="2000" i="0" dirty="0">
                          <a:effectLst/>
                          <a:latin typeface="+mj-lt"/>
                        </a:rPr>
                        <a:t> 2009</a:t>
                      </a:r>
                    </a:p>
                  </a:txBody>
                  <a:tcPr marL="76200" marR="76200" marT="63500" marB="63500" anchor="ctr">
                    <a:lnL w="6350" cap="flat" cmpd="sng" algn="ctr">
                      <a:solidFill>
                        <a:srgbClr val="DCDCDC"/>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DCDCDC"/>
                      </a:solidFill>
                      <a:prstDash val="solid"/>
                      <a:round/>
                      <a:headEnd type="none" w="med" len="med"/>
                      <a:tailEnd type="none" w="med" len="med"/>
                    </a:lnT>
                    <a:lnB w="6350" cap="flat" cmpd="sng" algn="ctr">
                      <a:solidFill>
                        <a:srgbClr val="DCDCDC"/>
                      </a:solidFill>
                      <a:prstDash val="solid"/>
                      <a:round/>
                      <a:headEnd type="none" w="med" len="med"/>
                      <a:tailEnd type="none" w="med" len="med"/>
                    </a:lnB>
                  </a:tcPr>
                </a:tc>
                <a:extLst>
                  <a:ext uri="{0D108BD9-81ED-4DB2-BD59-A6C34878D82A}">
                    <a16:rowId xmlns:a16="http://schemas.microsoft.com/office/drawing/2014/main" val="1370588774"/>
                  </a:ext>
                </a:extLst>
              </a:tr>
              <a:tr h="1450258">
                <a:tc>
                  <a:txBody>
                    <a:bodyPr/>
                    <a:lstStyle/>
                    <a:p>
                      <a:pPr algn="ctr"/>
                      <a:r>
                        <a:rPr lang="en-US" sz="2000" b="0" dirty="0">
                          <a:effectLst/>
                          <a:latin typeface="+mj-lt"/>
                        </a:rPr>
                        <a:t>Address</a:t>
                      </a:r>
                    </a:p>
                  </a:txBody>
                  <a:tcPr marL="76200" marR="76200" marT="63500" marB="63500" anchor="ctr">
                    <a:lnL w="6350" cap="flat" cmpd="sng" algn="ctr">
                      <a:solidFill>
                        <a:srgbClr val="DCDCDC"/>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DCDCDC"/>
                      </a:solidFill>
                      <a:prstDash val="solid"/>
                      <a:round/>
                      <a:headEnd type="none" w="med" len="med"/>
                      <a:tailEnd type="none" w="med" len="med"/>
                    </a:lnT>
                    <a:lnB w="6350" cap="flat" cmpd="sng" algn="ctr">
                      <a:solidFill>
                        <a:srgbClr val="DCDCDC"/>
                      </a:solidFill>
                      <a:prstDash val="solid"/>
                      <a:round/>
                      <a:headEnd type="none" w="med" len="med"/>
                      <a:tailEnd type="none" w="med" len="med"/>
                    </a:lnB>
                    <a:solidFill>
                      <a:srgbClr val="F3F3F3"/>
                    </a:solidFill>
                  </a:tcPr>
                </a:tc>
                <a:tc>
                  <a:txBody>
                    <a:bodyPr/>
                    <a:lstStyle/>
                    <a:p>
                      <a:pPr algn="l"/>
                      <a:r>
                        <a:rPr lang="ru-RU" sz="2000" i="0">
                          <a:effectLst/>
                          <a:latin typeface="+mj-lt"/>
                        </a:rPr>
                        <a:t>Москва, Россия</a:t>
                      </a:r>
                      <a:br>
                        <a:rPr lang="ru-RU" sz="2000" i="0">
                          <a:effectLst/>
                          <a:latin typeface="+mj-lt"/>
                        </a:rPr>
                      </a:br>
                      <a:r>
                        <a:rPr lang="ru-RU" sz="2000" i="0">
                          <a:effectLst/>
                          <a:latin typeface="+mj-lt"/>
                        </a:rPr>
                        <a:t>105064, Россия, г.Москва, ул.Земляной Вал, д.9, стр.1 БЦ</a:t>
                      </a:r>
                      <a:br>
                        <a:rPr lang="ru-RU" sz="2000" i="0">
                          <a:effectLst/>
                          <a:latin typeface="+mj-lt"/>
                        </a:rPr>
                      </a:br>
                      <a:r>
                        <a:rPr lang="ru-RU" sz="2000" i="0">
                          <a:effectLst/>
                          <a:latin typeface="+mj-lt"/>
                        </a:rPr>
                        <a:t>«СитиДелл»</a:t>
                      </a:r>
                    </a:p>
                  </a:txBody>
                  <a:tcPr marL="76200" marR="76200" marT="63500" marB="63500" anchor="ctr">
                    <a:lnL w="6350" cap="flat" cmpd="sng" algn="ctr">
                      <a:solidFill>
                        <a:srgbClr val="DCDCDC"/>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DCDCDC"/>
                      </a:solidFill>
                      <a:prstDash val="solid"/>
                      <a:round/>
                      <a:headEnd type="none" w="med" len="med"/>
                      <a:tailEnd type="none" w="med" len="med"/>
                    </a:lnT>
                    <a:lnB w="6350" cap="flat" cmpd="sng" algn="ctr">
                      <a:solidFill>
                        <a:srgbClr val="DCDCDC"/>
                      </a:solidFill>
                      <a:prstDash val="solid"/>
                      <a:round/>
                      <a:headEnd type="none" w="med" len="med"/>
                      <a:tailEnd type="none" w="med" len="med"/>
                    </a:lnB>
                  </a:tcPr>
                </a:tc>
                <a:extLst>
                  <a:ext uri="{0D108BD9-81ED-4DB2-BD59-A6C34878D82A}">
                    <a16:rowId xmlns:a16="http://schemas.microsoft.com/office/drawing/2014/main" val="2447422691"/>
                  </a:ext>
                </a:extLst>
              </a:tr>
              <a:tr h="919316">
                <a:tc>
                  <a:txBody>
                    <a:bodyPr/>
                    <a:lstStyle/>
                    <a:p>
                      <a:pPr algn="ctr"/>
                      <a:r>
                        <a:rPr lang="en-US" sz="2000" b="0" dirty="0">
                          <a:effectLst/>
                          <a:latin typeface="+mj-lt"/>
                        </a:rPr>
                        <a:t>Type of business</a:t>
                      </a:r>
                      <a:endParaRPr lang="ru-RU" sz="2000" b="0" dirty="0">
                        <a:effectLst/>
                        <a:latin typeface="+mj-lt"/>
                      </a:endParaRPr>
                    </a:p>
                  </a:txBody>
                  <a:tcPr marL="76200" marR="76200" marT="63500" marB="63500" anchor="ctr">
                    <a:lnL w="6350" cap="flat" cmpd="sng" algn="ctr">
                      <a:solidFill>
                        <a:srgbClr val="DCDCDC"/>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DCDCDC"/>
                      </a:solidFill>
                      <a:prstDash val="solid"/>
                      <a:round/>
                      <a:headEnd type="none" w="med" len="med"/>
                      <a:tailEnd type="none" w="med" len="med"/>
                    </a:lnT>
                    <a:lnB w="6350" cap="flat" cmpd="sng" algn="ctr">
                      <a:solidFill>
                        <a:srgbClr val="DCDCDC"/>
                      </a:solidFill>
                      <a:prstDash val="solid"/>
                      <a:round/>
                      <a:headEnd type="none" w="med" len="med"/>
                      <a:tailEnd type="none" w="med" len="med"/>
                    </a:lnB>
                    <a:solidFill>
                      <a:srgbClr val="F3F3F3"/>
                    </a:solidFill>
                  </a:tcPr>
                </a:tc>
                <a:tc>
                  <a:txBody>
                    <a:bodyPr/>
                    <a:lstStyle/>
                    <a:p>
                      <a:pPr algn="l"/>
                      <a:r>
                        <a:rPr lang="en-US" sz="2000" i="0" dirty="0">
                          <a:effectLst/>
                          <a:latin typeface="+mj-lt"/>
                        </a:rPr>
                        <a:t>Retail chain of everyday clothes of UNIQLO brand in Russia</a:t>
                      </a:r>
                      <a:endParaRPr lang="ru-RU" sz="2000" i="0" dirty="0">
                        <a:effectLst/>
                        <a:latin typeface="+mj-lt"/>
                      </a:endParaRPr>
                    </a:p>
                  </a:txBody>
                  <a:tcPr marL="76200" marR="76200" marT="63500" marB="63500" anchor="ctr">
                    <a:lnL w="6350" cap="flat" cmpd="sng" algn="ctr">
                      <a:solidFill>
                        <a:srgbClr val="DCDCDC"/>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DCDCDC"/>
                      </a:solidFill>
                      <a:prstDash val="solid"/>
                      <a:round/>
                      <a:headEnd type="none" w="med" len="med"/>
                      <a:tailEnd type="none" w="med" len="med"/>
                    </a:lnT>
                    <a:lnB w="6350" cap="flat" cmpd="sng" algn="ctr">
                      <a:solidFill>
                        <a:srgbClr val="DCDCDC"/>
                      </a:solidFill>
                      <a:prstDash val="solid"/>
                      <a:round/>
                      <a:headEnd type="none" w="med" len="med"/>
                      <a:tailEnd type="none" w="med" len="med"/>
                    </a:lnB>
                  </a:tcPr>
                </a:tc>
                <a:extLst>
                  <a:ext uri="{0D108BD9-81ED-4DB2-BD59-A6C34878D82A}">
                    <a16:rowId xmlns:a16="http://schemas.microsoft.com/office/drawing/2014/main" val="1968990935"/>
                  </a:ext>
                </a:extLst>
              </a:tr>
            </a:tbl>
          </a:graphicData>
        </a:graphic>
      </p:graphicFrame>
      <p:sp>
        <p:nvSpPr>
          <p:cNvPr id="5" name="Прямоугольник 4">
            <a:extLst>
              <a:ext uri="{FF2B5EF4-FFF2-40B4-BE49-F238E27FC236}">
                <a16:creationId xmlns:a16="http://schemas.microsoft.com/office/drawing/2014/main" id="{9D50CB8C-EF9E-4405-B487-C196B773E5E2}"/>
              </a:ext>
            </a:extLst>
          </p:cNvPr>
          <p:cNvSpPr/>
          <p:nvPr/>
        </p:nvSpPr>
        <p:spPr>
          <a:xfrm>
            <a:off x="1111044" y="781665"/>
            <a:ext cx="9419303" cy="707886"/>
          </a:xfrm>
          <a:prstGeom prst="rect">
            <a:avLst/>
          </a:prstGeom>
        </p:spPr>
        <p:txBody>
          <a:bodyPr wrap="square">
            <a:spAutoFit/>
          </a:bodyPr>
          <a:lstStyle/>
          <a:p>
            <a:r>
              <a:rPr lang="en-US" sz="4000" b="0" i="0" dirty="0">
                <a:solidFill>
                  <a:srgbClr val="231916"/>
                </a:solidFill>
                <a:effectLst/>
                <a:latin typeface="+mj-lt"/>
              </a:rPr>
              <a:t>Company’s info</a:t>
            </a:r>
          </a:p>
        </p:txBody>
      </p:sp>
      <p:sp>
        <p:nvSpPr>
          <p:cNvPr id="2" name="Прямоугольник 1">
            <a:extLst>
              <a:ext uri="{FF2B5EF4-FFF2-40B4-BE49-F238E27FC236}">
                <a16:creationId xmlns:a16="http://schemas.microsoft.com/office/drawing/2014/main" id="{2054E502-06B8-4761-8603-AE164AEAA511}"/>
              </a:ext>
            </a:extLst>
          </p:cNvPr>
          <p:cNvSpPr/>
          <p:nvPr/>
        </p:nvSpPr>
        <p:spPr>
          <a:xfrm>
            <a:off x="1936509" y="6270246"/>
            <a:ext cx="4448654" cy="646331"/>
          </a:xfrm>
          <a:prstGeom prst="rect">
            <a:avLst/>
          </a:prstGeom>
        </p:spPr>
        <p:txBody>
          <a:bodyPr wrap="none">
            <a:spAutoFit/>
          </a:bodyPr>
          <a:lstStyle/>
          <a:p>
            <a:r>
              <a:rPr lang="en-US" dirty="0"/>
              <a:t>Source: </a:t>
            </a:r>
            <a:r>
              <a:rPr lang="ru-RU" dirty="0"/>
              <a:t>http://www.fastretailing.com/</a:t>
            </a:r>
          </a:p>
          <a:p>
            <a:endParaRPr lang="en-US" dirty="0"/>
          </a:p>
        </p:txBody>
      </p:sp>
    </p:spTree>
    <p:extLst>
      <p:ext uri="{BB962C8B-B14F-4D97-AF65-F5344CB8AC3E}">
        <p14:creationId xmlns:p14="http://schemas.microsoft.com/office/powerpoint/2010/main" val="2482802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9385BC-1C1F-495B-808E-7C72EB763627}"/>
              </a:ext>
            </a:extLst>
          </p:cNvPr>
          <p:cNvSpPr>
            <a:spLocks noGrp="1"/>
          </p:cNvSpPr>
          <p:nvPr>
            <p:ph type="title"/>
          </p:nvPr>
        </p:nvSpPr>
        <p:spPr>
          <a:xfrm>
            <a:off x="471947" y="1210568"/>
            <a:ext cx="3441292" cy="2447031"/>
          </a:xfrm>
        </p:spPr>
        <p:txBody>
          <a:bodyPr>
            <a:normAutofit fontScale="90000"/>
          </a:bodyPr>
          <a:lstStyle/>
          <a:p>
            <a:r>
              <a:rPr lang="fr-FR" sz="4900" b="1" dirty="0"/>
              <a:t>F</a:t>
            </a:r>
            <a:r>
              <a:rPr lang="en-US" sz="4900" b="1" dirty="0" err="1"/>
              <a:t>ast</a:t>
            </a:r>
            <a:r>
              <a:rPr lang="en-US" sz="4900" b="1" dirty="0"/>
              <a:t> Retailing Group:</a:t>
            </a:r>
            <a:br>
              <a:rPr lang="en-US" dirty="0"/>
            </a:br>
            <a:r>
              <a:rPr lang="fr-FR" sz="3100" dirty="0"/>
              <a:t>1. GU</a:t>
            </a:r>
            <a:br>
              <a:rPr lang="fr-FR" sz="3100" dirty="0"/>
            </a:br>
            <a:r>
              <a:rPr lang="fr-FR" sz="3100" dirty="0"/>
              <a:t>2. Theory</a:t>
            </a:r>
            <a:br>
              <a:rPr lang="fr-FR" sz="3100" dirty="0"/>
            </a:br>
            <a:r>
              <a:rPr lang="fr-FR" sz="3100" dirty="0"/>
              <a:t>3. COMPTOIR DES COTONNIERS</a:t>
            </a:r>
            <a:br>
              <a:rPr lang="fr-FR" sz="3100" dirty="0"/>
            </a:br>
            <a:r>
              <a:rPr lang="fr-FR" sz="3100" dirty="0"/>
              <a:t>4. PRINCESSE TAM.TAM</a:t>
            </a:r>
            <a:br>
              <a:rPr lang="fr-FR" sz="3100" dirty="0"/>
            </a:br>
            <a:r>
              <a:rPr lang="fr-FR" sz="3100" dirty="0"/>
              <a:t>5. J Brand</a:t>
            </a:r>
            <a:br>
              <a:rPr lang="fr-FR" dirty="0"/>
            </a:br>
            <a:endParaRPr lang="ru-RU" dirty="0"/>
          </a:p>
        </p:txBody>
      </p:sp>
      <p:graphicFrame>
        <p:nvGraphicFramePr>
          <p:cNvPr id="5" name="Таблица 4">
            <a:extLst>
              <a:ext uri="{FF2B5EF4-FFF2-40B4-BE49-F238E27FC236}">
                <a16:creationId xmlns:a16="http://schemas.microsoft.com/office/drawing/2014/main" id="{B181684E-FBA9-408A-9077-61099C3E491B}"/>
              </a:ext>
            </a:extLst>
          </p:cNvPr>
          <p:cNvGraphicFramePr>
            <a:graphicFrameLocks noGrp="1"/>
          </p:cNvGraphicFramePr>
          <p:nvPr>
            <p:extLst>
              <p:ext uri="{D42A27DB-BD31-4B8C-83A1-F6EECF244321}">
                <p14:modId xmlns:p14="http://schemas.microsoft.com/office/powerpoint/2010/main" val="3270297116"/>
              </p:ext>
            </p:extLst>
          </p:nvPr>
        </p:nvGraphicFramePr>
        <p:xfrm>
          <a:off x="3559277" y="108756"/>
          <a:ext cx="8288595" cy="6659985"/>
        </p:xfrm>
        <a:graphic>
          <a:graphicData uri="http://schemas.openxmlformats.org/drawingml/2006/table">
            <a:tbl>
              <a:tblPr>
                <a:tableStyleId>{5C22544A-7EE6-4342-B048-85BDC9FD1C3A}</a:tableStyleId>
              </a:tblPr>
              <a:tblGrid>
                <a:gridCol w="920955">
                  <a:extLst>
                    <a:ext uri="{9D8B030D-6E8A-4147-A177-3AD203B41FA5}">
                      <a16:colId xmlns:a16="http://schemas.microsoft.com/office/drawing/2014/main" val="3961302808"/>
                    </a:ext>
                  </a:extLst>
                </a:gridCol>
                <a:gridCol w="920955">
                  <a:extLst>
                    <a:ext uri="{9D8B030D-6E8A-4147-A177-3AD203B41FA5}">
                      <a16:colId xmlns:a16="http://schemas.microsoft.com/office/drawing/2014/main" val="3017545836"/>
                    </a:ext>
                  </a:extLst>
                </a:gridCol>
                <a:gridCol w="920955">
                  <a:extLst>
                    <a:ext uri="{9D8B030D-6E8A-4147-A177-3AD203B41FA5}">
                      <a16:colId xmlns:a16="http://schemas.microsoft.com/office/drawing/2014/main" val="2793576629"/>
                    </a:ext>
                  </a:extLst>
                </a:gridCol>
                <a:gridCol w="920955">
                  <a:extLst>
                    <a:ext uri="{9D8B030D-6E8A-4147-A177-3AD203B41FA5}">
                      <a16:colId xmlns:a16="http://schemas.microsoft.com/office/drawing/2014/main" val="4232842816"/>
                    </a:ext>
                  </a:extLst>
                </a:gridCol>
                <a:gridCol w="920955">
                  <a:extLst>
                    <a:ext uri="{9D8B030D-6E8A-4147-A177-3AD203B41FA5}">
                      <a16:colId xmlns:a16="http://schemas.microsoft.com/office/drawing/2014/main" val="942030710"/>
                    </a:ext>
                  </a:extLst>
                </a:gridCol>
                <a:gridCol w="920955">
                  <a:extLst>
                    <a:ext uri="{9D8B030D-6E8A-4147-A177-3AD203B41FA5}">
                      <a16:colId xmlns:a16="http://schemas.microsoft.com/office/drawing/2014/main" val="1096324938"/>
                    </a:ext>
                  </a:extLst>
                </a:gridCol>
                <a:gridCol w="920955">
                  <a:extLst>
                    <a:ext uri="{9D8B030D-6E8A-4147-A177-3AD203B41FA5}">
                      <a16:colId xmlns:a16="http://schemas.microsoft.com/office/drawing/2014/main" val="3525387086"/>
                    </a:ext>
                  </a:extLst>
                </a:gridCol>
                <a:gridCol w="920955">
                  <a:extLst>
                    <a:ext uri="{9D8B030D-6E8A-4147-A177-3AD203B41FA5}">
                      <a16:colId xmlns:a16="http://schemas.microsoft.com/office/drawing/2014/main" val="3824656311"/>
                    </a:ext>
                  </a:extLst>
                </a:gridCol>
                <a:gridCol w="920955">
                  <a:extLst>
                    <a:ext uri="{9D8B030D-6E8A-4147-A177-3AD203B41FA5}">
                      <a16:colId xmlns:a16="http://schemas.microsoft.com/office/drawing/2014/main" val="722960386"/>
                    </a:ext>
                  </a:extLst>
                </a:gridCol>
              </a:tblGrid>
              <a:tr h="198591">
                <a:tc rowSpan="3" gridSpan="3">
                  <a:txBody>
                    <a:bodyPr/>
                    <a:lstStyle/>
                    <a:p>
                      <a:pPr algn="l" fontAlgn="t"/>
                      <a:r>
                        <a:rPr lang="en-US" sz="1100" u="none" strike="noStrike" dirty="0">
                          <a:effectLst/>
                        </a:rPr>
                        <a:t>Units: Stores</a:t>
                      </a:r>
                      <a:endParaRPr lang="en-US" sz="1100" b="1" i="0" u="none" strike="noStrike" dirty="0">
                        <a:solidFill>
                          <a:srgbClr val="FFFFFF"/>
                        </a:solidFill>
                        <a:effectLst/>
                        <a:latin typeface="Arial" panose="020B0604020202020204" pitchFamily="34" charset="0"/>
                      </a:endParaRPr>
                    </a:p>
                  </a:txBody>
                  <a:tcPr marL="3203" marR="3203" marT="3203" marB="0"/>
                </a:tc>
                <a:tc rowSpan="3" hMerge="1">
                  <a:txBody>
                    <a:bodyPr/>
                    <a:lstStyle/>
                    <a:p>
                      <a:endParaRPr lang="ru-RU"/>
                    </a:p>
                  </a:txBody>
                  <a:tcPr/>
                </a:tc>
                <a:tc rowSpan="3" hMerge="1">
                  <a:txBody>
                    <a:bodyPr/>
                    <a:lstStyle/>
                    <a:p>
                      <a:endParaRPr lang="ru-RU"/>
                    </a:p>
                  </a:txBody>
                  <a:tcPr/>
                </a:tc>
                <a:tc>
                  <a:txBody>
                    <a:bodyPr/>
                    <a:lstStyle/>
                    <a:p>
                      <a:pPr algn="ctr" fontAlgn="ctr"/>
                      <a:r>
                        <a:rPr lang="en-US" sz="1100" u="none" strike="noStrike">
                          <a:effectLst/>
                        </a:rPr>
                        <a:t>As of</a:t>
                      </a:r>
                      <a:endParaRPr lang="en-US" sz="1100" b="1" i="0" u="none" strike="noStrike">
                        <a:solidFill>
                          <a:srgbClr val="FFFFFF"/>
                        </a:solidFill>
                        <a:effectLst/>
                        <a:latin typeface="Arial" panose="020B0604020202020204" pitchFamily="34" charset="0"/>
                      </a:endParaRPr>
                    </a:p>
                  </a:txBody>
                  <a:tcPr marL="3203" marR="3203" marT="3203" marB="0" anchor="ctr"/>
                </a:tc>
                <a:tc>
                  <a:txBody>
                    <a:bodyPr/>
                    <a:lstStyle/>
                    <a:p>
                      <a:pPr algn="ctr" fontAlgn="ctr"/>
                      <a:r>
                        <a:rPr lang="en-US" sz="1100" u="none" strike="noStrike">
                          <a:effectLst/>
                        </a:rPr>
                        <a:t>As of</a:t>
                      </a:r>
                      <a:endParaRPr lang="en-US" sz="1100" b="1" i="0" u="none" strike="noStrike">
                        <a:solidFill>
                          <a:srgbClr val="FFFFFF"/>
                        </a:solidFill>
                        <a:effectLst/>
                        <a:latin typeface="Arial" panose="020B0604020202020204" pitchFamily="34" charset="0"/>
                      </a:endParaRPr>
                    </a:p>
                  </a:txBody>
                  <a:tcPr marL="3203" marR="3203" marT="3203" marB="0" anchor="ctr"/>
                </a:tc>
                <a:tc>
                  <a:txBody>
                    <a:bodyPr/>
                    <a:lstStyle/>
                    <a:p>
                      <a:pPr algn="ctr" fontAlgn="ctr"/>
                      <a:r>
                        <a:rPr lang="en-US" sz="1100" u="none" strike="noStrike">
                          <a:effectLst/>
                        </a:rPr>
                        <a:t>As of</a:t>
                      </a:r>
                      <a:endParaRPr lang="en-US" sz="1100" b="1" i="0" u="none" strike="noStrike">
                        <a:solidFill>
                          <a:srgbClr val="FFFFFF"/>
                        </a:solidFill>
                        <a:effectLst/>
                        <a:latin typeface="Arial" panose="020B0604020202020204" pitchFamily="34" charset="0"/>
                      </a:endParaRPr>
                    </a:p>
                  </a:txBody>
                  <a:tcPr marL="3203" marR="3203" marT="3203" marB="0" anchor="ctr"/>
                </a:tc>
                <a:tc>
                  <a:txBody>
                    <a:bodyPr/>
                    <a:lstStyle/>
                    <a:p>
                      <a:pPr algn="ctr" fontAlgn="ctr"/>
                      <a:r>
                        <a:rPr lang="en-US" sz="1100" u="none" strike="noStrike">
                          <a:effectLst/>
                        </a:rPr>
                        <a:t>As of</a:t>
                      </a:r>
                      <a:endParaRPr lang="en-US" sz="1100" b="1" i="0" u="none" strike="noStrike">
                        <a:solidFill>
                          <a:srgbClr val="FFFFFF"/>
                        </a:solidFill>
                        <a:effectLst/>
                        <a:latin typeface="Arial" panose="020B0604020202020204" pitchFamily="34" charset="0"/>
                      </a:endParaRPr>
                    </a:p>
                  </a:txBody>
                  <a:tcPr marL="3203" marR="3203" marT="3203" marB="0" anchor="ctr"/>
                </a:tc>
                <a:tc>
                  <a:txBody>
                    <a:bodyPr/>
                    <a:lstStyle/>
                    <a:p>
                      <a:pPr algn="ctr" fontAlgn="ctr"/>
                      <a:r>
                        <a:rPr lang="en-US" sz="1100" u="none" strike="noStrike">
                          <a:effectLst/>
                        </a:rPr>
                        <a:t>As of</a:t>
                      </a:r>
                      <a:endParaRPr lang="en-US" sz="1100" b="1" i="0" u="none" strike="noStrike">
                        <a:solidFill>
                          <a:srgbClr val="FFFFFF"/>
                        </a:solidFill>
                        <a:effectLst/>
                        <a:latin typeface="Arial" panose="020B0604020202020204" pitchFamily="34" charset="0"/>
                      </a:endParaRPr>
                    </a:p>
                  </a:txBody>
                  <a:tcPr marL="3203" marR="3203" marT="3203" marB="0" anchor="ctr"/>
                </a:tc>
                <a:tc>
                  <a:txBody>
                    <a:bodyPr/>
                    <a:lstStyle/>
                    <a:p>
                      <a:pPr algn="ctr" fontAlgn="ctr"/>
                      <a:r>
                        <a:rPr lang="en-US" sz="1100" u="none" strike="noStrike">
                          <a:effectLst/>
                        </a:rPr>
                        <a:t>As of</a:t>
                      </a:r>
                      <a:endParaRPr lang="en-US" sz="1100" b="1" i="0" u="none" strike="noStrike">
                        <a:solidFill>
                          <a:srgbClr val="FFFFFF"/>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2725369891"/>
                  </a:ext>
                </a:extLst>
              </a:tr>
              <a:tr h="270702">
                <a:tc gridSpan="3" vMerge="1">
                  <a:txBody>
                    <a:bodyPr/>
                    <a:lstStyle/>
                    <a:p>
                      <a:endParaRPr lang="ru-RU"/>
                    </a:p>
                  </a:txBody>
                  <a:tcPr/>
                </a:tc>
                <a:tc hMerge="1" vMerge="1">
                  <a:txBody>
                    <a:bodyPr/>
                    <a:lstStyle/>
                    <a:p>
                      <a:endParaRPr lang="ru-RU"/>
                    </a:p>
                  </a:txBody>
                  <a:tcPr/>
                </a:tc>
                <a:tc hMerge="1" vMerge="1">
                  <a:txBody>
                    <a:bodyPr/>
                    <a:lstStyle/>
                    <a:p>
                      <a:endParaRPr lang="ru-RU"/>
                    </a:p>
                  </a:txBody>
                  <a:tcPr/>
                </a:tc>
                <a:tc>
                  <a:txBody>
                    <a:bodyPr/>
                    <a:lstStyle/>
                    <a:p>
                      <a:pPr algn="ctr" fontAlgn="ctr"/>
                      <a:r>
                        <a:rPr lang="en-US" sz="1100" u="none" strike="noStrike" dirty="0">
                          <a:effectLst/>
                        </a:rPr>
                        <a:t>November 30,</a:t>
                      </a:r>
                      <a:endParaRPr lang="en-US" sz="1100" b="0" i="0" u="none" strike="noStrike" dirty="0">
                        <a:solidFill>
                          <a:srgbClr val="FFFFFF"/>
                        </a:solidFill>
                        <a:effectLst/>
                        <a:latin typeface="Arial" panose="020B0604020202020204" pitchFamily="34" charset="0"/>
                      </a:endParaRPr>
                    </a:p>
                  </a:txBody>
                  <a:tcPr marL="3203" marR="3203" marT="3203" marB="0" anchor="ctr"/>
                </a:tc>
                <a:tc>
                  <a:txBody>
                    <a:bodyPr/>
                    <a:lstStyle/>
                    <a:p>
                      <a:pPr algn="ctr" fontAlgn="ctr"/>
                      <a:r>
                        <a:rPr lang="en-US" sz="1100" u="none" strike="noStrike" dirty="0">
                          <a:effectLst/>
                        </a:rPr>
                        <a:t>February 28,</a:t>
                      </a:r>
                      <a:endParaRPr lang="en-US" sz="1100" b="0" i="0" u="none" strike="noStrike" dirty="0">
                        <a:solidFill>
                          <a:srgbClr val="FFFFFF"/>
                        </a:solidFill>
                        <a:effectLst/>
                        <a:latin typeface="Arial" panose="020B0604020202020204" pitchFamily="34" charset="0"/>
                      </a:endParaRPr>
                    </a:p>
                  </a:txBody>
                  <a:tcPr marL="3203" marR="3203" marT="3203" marB="0" anchor="ctr"/>
                </a:tc>
                <a:tc>
                  <a:txBody>
                    <a:bodyPr/>
                    <a:lstStyle/>
                    <a:p>
                      <a:pPr algn="ctr" fontAlgn="ctr"/>
                      <a:r>
                        <a:rPr lang="en-US" sz="1100" u="none" strike="noStrike" dirty="0">
                          <a:effectLst/>
                        </a:rPr>
                        <a:t>May 31,</a:t>
                      </a:r>
                      <a:endParaRPr lang="en-US" sz="1100" b="0" i="0" u="none" strike="noStrike" dirty="0">
                        <a:solidFill>
                          <a:srgbClr val="FFFFFF"/>
                        </a:solidFill>
                        <a:effectLst/>
                        <a:latin typeface="Arial" panose="020B0604020202020204" pitchFamily="34" charset="0"/>
                      </a:endParaRPr>
                    </a:p>
                  </a:txBody>
                  <a:tcPr marL="3203" marR="3203" marT="3203" marB="0" anchor="ctr"/>
                </a:tc>
                <a:tc>
                  <a:txBody>
                    <a:bodyPr/>
                    <a:lstStyle/>
                    <a:p>
                      <a:pPr algn="ctr" fontAlgn="ctr"/>
                      <a:r>
                        <a:rPr lang="en-US" sz="1100" u="none" strike="noStrike" dirty="0">
                          <a:effectLst/>
                        </a:rPr>
                        <a:t>August 31,</a:t>
                      </a:r>
                      <a:endParaRPr lang="en-US" sz="1100" b="0" i="0" u="none" strike="noStrike" dirty="0">
                        <a:solidFill>
                          <a:srgbClr val="FFFFFF"/>
                        </a:solidFill>
                        <a:effectLst/>
                        <a:latin typeface="Arial" panose="020B0604020202020204" pitchFamily="34" charset="0"/>
                      </a:endParaRPr>
                    </a:p>
                  </a:txBody>
                  <a:tcPr marL="3203" marR="3203" marT="3203" marB="0" anchor="ctr"/>
                </a:tc>
                <a:tc>
                  <a:txBody>
                    <a:bodyPr/>
                    <a:lstStyle/>
                    <a:p>
                      <a:pPr algn="ctr" fontAlgn="ctr"/>
                      <a:r>
                        <a:rPr lang="en-US" sz="1100" u="none" strike="noStrike" dirty="0">
                          <a:effectLst/>
                        </a:rPr>
                        <a:t>November 30,</a:t>
                      </a:r>
                      <a:endParaRPr lang="en-US" sz="1100" b="0" i="0" u="none" strike="noStrike" dirty="0">
                        <a:solidFill>
                          <a:srgbClr val="FFFFFF"/>
                        </a:solidFill>
                        <a:effectLst/>
                        <a:latin typeface="Arial" panose="020B0604020202020204" pitchFamily="34" charset="0"/>
                      </a:endParaRPr>
                    </a:p>
                  </a:txBody>
                  <a:tcPr marL="3203" marR="3203" marT="3203" marB="0" anchor="ctr"/>
                </a:tc>
                <a:tc>
                  <a:txBody>
                    <a:bodyPr/>
                    <a:lstStyle/>
                    <a:p>
                      <a:pPr algn="ctr" fontAlgn="ctr"/>
                      <a:r>
                        <a:rPr lang="en-US" sz="1100" u="none" strike="noStrike" dirty="0">
                          <a:effectLst/>
                        </a:rPr>
                        <a:t>February 28,</a:t>
                      </a:r>
                      <a:endParaRPr lang="en-US" sz="1100" b="0" i="0" u="none" strike="noStrike" dirty="0">
                        <a:solidFill>
                          <a:srgbClr val="FFFFFF"/>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132803813"/>
                  </a:ext>
                </a:extLst>
              </a:tr>
              <a:tr h="198591">
                <a:tc gridSpan="3" vMerge="1">
                  <a:txBody>
                    <a:bodyPr/>
                    <a:lstStyle/>
                    <a:p>
                      <a:endParaRPr lang="ru-RU"/>
                    </a:p>
                  </a:txBody>
                  <a:tcPr/>
                </a:tc>
                <a:tc hMerge="1" vMerge="1">
                  <a:txBody>
                    <a:bodyPr/>
                    <a:lstStyle/>
                    <a:p>
                      <a:endParaRPr lang="ru-RU"/>
                    </a:p>
                  </a:txBody>
                  <a:tcPr/>
                </a:tc>
                <a:tc hMerge="1" vMerge="1">
                  <a:txBody>
                    <a:bodyPr/>
                    <a:lstStyle/>
                    <a:p>
                      <a:endParaRPr lang="ru-RU"/>
                    </a:p>
                  </a:txBody>
                  <a:tcPr/>
                </a:tc>
                <a:tc>
                  <a:txBody>
                    <a:bodyPr/>
                    <a:lstStyle/>
                    <a:p>
                      <a:pPr algn="ctr" fontAlgn="ctr"/>
                      <a:r>
                        <a:rPr lang="ru-RU" sz="1100" u="none" strike="noStrike">
                          <a:effectLst/>
                        </a:rPr>
                        <a:t>2016</a:t>
                      </a:r>
                      <a:endParaRPr lang="ru-RU" sz="1100" b="0" i="0" u="none" strike="noStrike">
                        <a:solidFill>
                          <a:srgbClr val="FFFFFF"/>
                        </a:solidFill>
                        <a:effectLst/>
                        <a:latin typeface="Arial" panose="020B0604020202020204" pitchFamily="34" charset="0"/>
                      </a:endParaRPr>
                    </a:p>
                  </a:txBody>
                  <a:tcPr marL="3203" marR="3203" marT="3203" marB="0" anchor="ctr"/>
                </a:tc>
                <a:tc>
                  <a:txBody>
                    <a:bodyPr/>
                    <a:lstStyle/>
                    <a:p>
                      <a:pPr algn="ctr" fontAlgn="ctr"/>
                      <a:r>
                        <a:rPr lang="ru-RU" sz="1100" u="none" strike="noStrike">
                          <a:effectLst/>
                        </a:rPr>
                        <a:t>2017</a:t>
                      </a:r>
                      <a:endParaRPr lang="ru-RU" sz="1100" b="0" i="0" u="none" strike="noStrike">
                        <a:solidFill>
                          <a:srgbClr val="FFFFFF"/>
                        </a:solidFill>
                        <a:effectLst/>
                        <a:latin typeface="Arial" panose="020B0604020202020204" pitchFamily="34" charset="0"/>
                      </a:endParaRPr>
                    </a:p>
                  </a:txBody>
                  <a:tcPr marL="3203" marR="3203" marT="3203" marB="0" anchor="ctr"/>
                </a:tc>
                <a:tc>
                  <a:txBody>
                    <a:bodyPr/>
                    <a:lstStyle/>
                    <a:p>
                      <a:pPr algn="ctr" fontAlgn="ctr"/>
                      <a:r>
                        <a:rPr lang="ru-RU" sz="1100" u="none" strike="noStrike">
                          <a:effectLst/>
                        </a:rPr>
                        <a:t>2017</a:t>
                      </a:r>
                      <a:endParaRPr lang="ru-RU" sz="1100" b="0" i="0" u="none" strike="noStrike">
                        <a:solidFill>
                          <a:srgbClr val="FFFFFF"/>
                        </a:solidFill>
                        <a:effectLst/>
                        <a:latin typeface="Arial" panose="020B0604020202020204" pitchFamily="34" charset="0"/>
                      </a:endParaRPr>
                    </a:p>
                  </a:txBody>
                  <a:tcPr marL="3203" marR="3203" marT="3203" marB="0" anchor="ctr"/>
                </a:tc>
                <a:tc>
                  <a:txBody>
                    <a:bodyPr/>
                    <a:lstStyle/>
                    <a:p>
                      <a:pPr algn="ctr" fontAlgn="ctr"/>
                      <a:r>
                        <a:rPr lang="ru-RU" sz="1100" u="none" strike="noStrike">
                          <a:effectLst/>
                        </a:rPr>
                        <a:t>2017</a:t>
                      </a:r>
                      <a:endParaRPr lang="ru-RU" sz="1100" b="0" i="0" u="none" strike="noStrike">
                        <a:solidFill>
                          <a:srgbClr val="FFFFFF"/>
                        </a:solidFill>
                        <a:effectLst/>
                        <a:latin typeface="Arial" panose="020B0604020202020204" pitchFamily="34" charset="0"/>
                      </a:endParaRPr>
                    </a:p>
                  </a:txBody>
                  <a:tcPr marL="3203" marR="3203" marT="3203" marB="0" anchor="ctr"/>
                </a:tc>
                <a:tc>
                  <a:txBody>
                    <a:bodyPr/>
                    <a:lstStyle/>
                    <a:p>
                      <a:pPr algn="ctr" fontAlgn="ctr"/>
                      <a:r>
                        <a:rPr lang="ru-RU" sz="1100" u="none" strike="noStrike">
                          <a:effectLst/>
                        </a:rPr>
                        <a:t>2017</a:t>
                      </a:r>
                      <a:endParaRPr lang="ru-RU" sz="1100" b="0" i="0" u="none" strike="noStrike">
                        <a:solidFill>
                          <a:srgbClr val="FFFFFF"/>
                        </a:solidFill>
                        <a:effectLst/>
                        <a:latin typeface="Arial" panose="020B0604020202020204" pitchFamily="34" charset="0"/>
                      </a:endParaRPr>
                    </a:p>
                  </a:txBody>
                  <a:tcPr marL="3203" marR="3203" marT="3203" marB="0" anchor="ctr"/>
                </a:tc>
                <a:tc>
                  <a:txBody>
                    <a:bodyPr/>
                    <a:lstStyle/>
                    <a:p>
                      <a:pPr algn="ctr" fontAlgn="ctr"/>
                      <a:r>
                        <a:rPr lang="ru-RU" sz="1100" u="none" strike="noStrike">
                          <a:effectLst/>
                        </a:rPr>
                        <a:t>2018</a:t>
                      </a:r>
                      <a:endParaRPr lang="ru-RU" sz="1100" b="0" i="0" u="none" strike="noStrike">
                        <a:solidFill>
                          <a:srgbClr val="FFFFFF"/>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284631340"/>
                  </a:ext>
                </a:extLst>
              </a:tr>
              <a:tr h="198591">
                <a:tc gridSpan="3">
                  <a:txBody>
                    <a:bodyPr/>
                    <a:lstStyle/>
                    <a:p>
                      <a:pPr algn="l" fontAlgn="ctr"/>
                      <a:r>
                        <a:rPr lang="en-US" sz="1100" u="none" strike="noStrike" dirty="0">
                          <a:effectLst/>
                        </a:rPr>
                        <a:t>UNIQLO Operations</a:t>
                      </a:r>
                      <a:endParaRPr lang="en-US" sz="1100" b="1" i="0" u="none" strike="noStrike" dirty="0">
                        <a:solidFill>
                          <a:srgbClr val="231916"/>
                        </a:solidFill>
                        <a:effectLst/>
                        <a:latin typeface="Arial" panose="020B0604020202020204" pitchFamily="34" charset="0"/>
                      </a:endParaRPr>
                    </a:p>
                  </a:txBody>
                  <a:tcPr marL="3203" marR="3203" marT="3203" marB="0" anchor="ctr"/>
                </a:tc>
                <a:tc hMerge="1">
                  <a:txBody>
                    <a:bodyPr/>
                    <a:lstStyle/>
                    <a:p>
                      <a:endParaRPr lang="ru-RU"/>
                    </a:p>
                  </a:txBody>
                  <a:tcPr/>
                </a:tc>
                <a:tc hMerge="1">
                  <a:txBody>
                    <a:bodyPr/>
                    <a:lstStyle/>
                    <a:p>
                      <a:endParaRPr lang="ru-RU"/>
                    </a:p>
                  </a:txBody>
                  <a:tcPr/>
                </a:tc>
                <a:tc>
                  <a:txBody>
                    <a:bodyPr/>
                    <a:lstStyle/>
                    <a:p>
                      <a:pPr algn="r" fontAlgn="ctr"/>
                      <a:r>
                        <a:rPr lang="ru-RU" sz="1100" u="none" strike="noStrike">
                          <a:effectLst/>
                        </a:rPr>
                        <a:t>1,85</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1,861</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1,905</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1,92</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1,974</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1,989</a:t>
                      </a:r>
                      <a:endParaRPr lang="ru-RU" sz="1100" b="1"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2927803097"/>
                  </a:ext>
                </a:extLst>
              </a:tr>
              <a:tr h="21364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gridSpan="2">
                  <a:txBody>
                    <a:bodyPr/>
                    <a:lstStyle/>
                    <a:p>
                      <a:pPr algn="l" fontAlgn="ctr"/>
                      <a:r>
                        <a:rPr lang="en-US" sz="1100" u="none" strike="noStrike">
                          <a:effectLst/>
                        </a:rPr>
                        <a:t>UNIQLO Japan:</a:t>
                      </a:r>
                      <a:endParaRPr lang="en-US" sz="1100" b="1" i="0" u="none" strike="noStrike">
                        <a:solidFill>
                          <a:srgbClr val="231916"/>
                        </a:solidFill>
                        <a:effectLst/>
                        <a:latin typeface="Arial" panose="020B0604020202020204" pitchFamily="34" charset="0"/>
                      </a:endParaRPr>
                    </a:p>
                  </a:txBody>
                  <a:tcPr marL="3203" marR="3203" marT="3203" marB="0" anchor="ctr"/>
                </a:tc>
                <a:tc hMerge="1">
                  <a:txBody>
                    <a:bodyPr/>
                    <a:lstStyle/>
                    <a:p>
                      <a:endParaRPr lang="ru-RU"/>
                    </a:p>
                  </a:txBody>
                  <a:tcPr/>
                </a:tc>
                <a:tc>
                  <a:txBody>
                    <a:bodyPr/>
                    <a:lstStyle/>
                    <a:p>
                      <a:pPr algn="r" fontAlgn="ctr"/>
                      <a:r>
                        <a:rPr lang="ru-RU" sz="1100" u="none" strike="noStrike">
                          <a:effectLst/>
                        </a:rPr>
                        <a:t>841</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832</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834</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831</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833</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828</a:t>
                      </a:r>
                      <a:endParaRPr lang="ru-RU" sz="1100" b="1"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1609702098"/>
                  </a:ext>
                </a:extLst>
              </a:tr>
              <a:tr h="253728">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Own Stores</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800</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791</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793</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790</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791</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787</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3410914950"/>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Large-scale</a:t>
                      </a:r>
                      <a:endParaRPr lang="en-US" sz="1100" b="0" i="0" u="none" strike="noStrike">
                        <a:solidFill>
                          <a:srgbClr val="231916"/>
                        </a:solidFill>
                        <a:effectLst/>
                        <a:latin typeface="Arial" panose="020B0604020202020204" pitchFamily="34" charset="0"/>
                      </a:endParaRPr>
                    </a:p>
                  </a:txBody>
                  <a:tcPr marL="48049" marR="3203" marT="3203" marB="0" anchor="ctr"/>
                </a:tc>
                <a:tc>
                  <a:txBody>
                    <a:bodyPr/>
                    <a:lstStyle/>
                    <a:p>
                      <a:pPr algn="r" fontAlgn="ctr"/>
                      <a:r>
                        <a:rPr lang="ru-RU" sz="1100" u="none" strike="noStrike" dirty="0">
                          <a:effectLst/>
                        </a:rPr>
                        <a:t>207</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206</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209</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209</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214</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214</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2733363620"/>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Standard</a:t>
                      </a:r>
                      <a:endParaRPr lang="en-US" sz="1100" b="0" i="0" u="none" strike="noStrike">
                        <a:solidFill>
                          <a:srgbClr val="231916"/>
                        </a:solidFill>
                        <a:effectLst/>
                        <a:latin typeface="Arial" panose="020B0604020202020204" pitchFamily="34" charset="0"/>
                      </a:endParaRPr>
                    </a:p>
                  </a:txBody>
                  <a:tcPr marL="48049" marR="3203" marT="3203" marB="0" anchor="ctr"/>
                </a:tc>
                <a:tc>
                  <a:txBody>
                    <a:bodyPr/>
                    <a:lstStyle/>
                    <a:p>
                      <a:pPr algn="r" fontAlgn="ctr"/>
                      <a:r>
                        <a:rPr lang="ru-RU" sz="1100" u="none" strike="noStrike">
                          <a:effectLst/>
                        </a:rPr>
                        <a:t>593</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585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584</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581</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577</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573</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3379030510"/>
                  </a:ext>
                </a:extLst>
              </a:tr>
              <a:tr h="186054">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Franchise</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41</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41</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41</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41</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41</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2791875229"/>
                  </a:ext>
                </a:extLst>
              </a:tr>
              <a:tr h="216139">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gridSpan="2">
                  <a:txBody>
                    <a:bodyPr/>
                    <a:lstStyle/>
                    <a:p>
                      <a:pPr algn="l" fontAlgn="ctr"/>
                      <a:r>
                        <a:rPr lang="en-US" sz="1100" u="none" strike="noStrike">
                          <a:effectLst/>
                        </a:rPr>
                        <a:t>UNIQLO International:</a:t>
                      </a:r>
                      <a:endParaRPr lang="en-US" sz="1100" b="1" i="0" u="none" strike="noStrike">
                        <a:solidFill>
                          <a:srgbClr val="231916"/>
                        </a:solidFill>
                        <a:effectLst/>
                        <a:latin typeface="Arial" panose="020B0604020202020204" pitchFamily="34" charset="0"/>
                      </a:endParaRPr>
                    </a:p>
                  </a:txBody>
                  <a:tcPr marL="3203" marR="3203" marT="3203" marB="0" anchor="ctr"/>
                </a:tc>
                <a:tc hMerge="1">
                  <a:txBody>
                    <a:bodyPr/>
                    <a:lstStyle/>
                    <a:p>
                      <a:endParaRPr lang="ru-RU"/>
                    </a:p>
                  </a:txBody>
                  <a:tcPr/>
                </a:tc>
                <a:tc>
                  <a:txBody>
                    <a:bodyPr/>
                    <a:lstStyle/>
                    <a:p>
                      <a:pPr algn="r" fontAlgn="ctr"/>
                      <a:r>
                        <a:rPr lang="ru-RU" sz="1100" u="none" strike="noStrike" dirty="0">
                          <a:effectLst/>
                        </a:rPr>
                        <a:t>1,009</a:t>
                      </a:r>
                      <a:endParaRPr lang="ru-RU" sz="1100" b="1"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1,029</a:t>
                      </a:r>
                      <a:endParaRPr lang="ru-RU" sz="1100" b="1"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1,071</a:t>
                      </a:r>
                      <a:endParaRPr lang="ru-RU" sz="1100" b="1"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1,089</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1,141</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1,161</a:t>
                      </a:r>
                      <a:endParaRPr lang="ru-RU" sz="1100" b="1"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4159550055"/>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China</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497</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514</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540</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555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576</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592</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1775453650"/>
                  </a:ext>
                </a:extLst>
              </a:tr>
              <a:tr h="172904">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Hong Kong</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27</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28</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3502765170"/>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Taiwan</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63</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64</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65</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65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65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65</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2782527034"/>
                  </a:ext>
                </a:extLst>
              </a:tr>
              <a:tr h="198591">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Korea</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178</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178</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180</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179</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181</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181</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586819683"/>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Singapore</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24</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24</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26</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606859694"/>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Malaysia</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37</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39</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41</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43</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43</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3733676795"/>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Thailand</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34</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34</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34</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34</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35</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35</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2810350727"/>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Philippines</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34</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37</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40</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47</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1276337234"/>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Indonesia</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10</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10</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11</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12</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14</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14</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127034126"/>
                  </a:ext>
                </a:extLst>
              </a:tr>
              <a:tr h="178550">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Australia</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12</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13</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14</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2082651105"/>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USA</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49</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48</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47</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44</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46</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45</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1748849452"/>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Canada</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2</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3</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1995340085"/>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UK</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10</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10</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10</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10</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11</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11</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2692696991"/>
                  </a:ext>
                </a:extLst>
              </a:tr>
              <a:tr h="189805">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France</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19</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19</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22</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22</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799246628"/>
                  </a:ext>
                </a:extLst>
              </a:tr>
              <a:tr h="187947">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dirty="0">
                          <a:effectLst/>
                        </a:rPr>
                        <a:t> </a:t>
                      </a:r>
                      <a:endParaRPr lang="ru-RU" sz="1100" b="0" i="0" u="none" strike="noStrike" dirty="0">
                        <a:solidFill>
                          <a:srgbClr val="231916"/>
                        </a:solidFill>
                        <a:effectLst/>
                        <a:latin typeface="Arial" panose="020B0604020202020204" pitchFamily="34" charset="0"/>
                      </a:endParaRPr>
                    </a:p>
                  </a:txBody>
                  <a:tcPr marL="3203" marR="3203" marT="3203" marB="0" anchor="ctr">
                    <a:solidFill>
                      <a:schemeClr val="accent2">
                        <a:lumMod val="60000"/>
                        <a:lumOff val="40000"/>
                      </a:schemeClr>
                    </a:solidFill>
                  </a:tcPr>
                </a:tc>
                <a:tc>
                  <a:txBody>
                    <a:bodyPr/>
                    <a:lstStyle/>
                    <a:p>
                      <a:pPr algn="l" fontAlgn="ctr"/>
                      <a:r>
                        <a:rPr lang="en-US" sz="1100" u="none" strike="noStrike" dirty="0">
                          <a:effectLst/>
                        </a:rPr>
                        <a:t>Russia</a:t>
                      </a:r>
                      <a:endParaRPr lang="en-US" sz="1100" b="0" i="0" u="none" strike="noStrike" dirty="0">
                        <a:solidFill>
                          <a:srgbClr val="231916"/>
                        </a:solidFill>
                        <a:effectLst/>
                        <a:latin typeface="Arial" panose="020B0604020202020204" pitchFamily="34" charset="0"/>
                      </a:endParaRPr>
                    </a:p>
                  </a:txBody>
                  <a:tcPr marL="3203" marR="3203" marT="3203" marB="0" anchor="ctr">
                    <a:solidFill>
                      <a:schemeClr val="accent2">
                        <a:lumMod val="60000"/>
                        <a:lumOff val="40000"/>
                      </a:schemeClr>
                    </a:solidFill>
                  </a:tcPr>
                </a:tc>
                <a:tc>
                  <a:txBody>
                    <a:bodyPr/>
                    <a:lstStyle/>
                    <a:p>
                      <a:pPr algn="r" fontAlgn="ctr"/>
                      <a:r>
                        <a:rPr lang="ru-RU" sz="1100" u="none" strike="noStrike" dirty="0">
                          <a:effectLst/>
                        </a:rPr>
                        <a:t>14</a:t>
                      </a:r>
                      <a:endParaRPr lang="ru-RU" sz="1100" b="0" i="0" u="none" strike="noStrike" dirty="0">
                        <a:solidFill>
                          <a:srgbClr val="231916"/>
                        </a:solidFill>
                        <a:effectLst/>
                        <a:latin typeface="Arial" panose="020B0604020202020204" pitchFamily="34" charset="0"/>
                      </a:endParaRPr>
                    </a:p>
                  </a:txBody>
                  <a:tcPr marL="3203" marR="3203" marT="3203" marB="0" anchor="ctr">
                    <a:solidFill>
                      <a:schemeClr val="accent2">
                        <a:lumMod val="60000"/>
                        <a:lumOff val="40000"/>
                      </a:schemeClr>
                    </a:solidFill>
                  </a:tcPr>
                </a:tc>
                <a:tc>
                  <a:txBody>
                    <a:bodyPr/>
                    <a:lstStyle/>
                    <a:p>
                      <a:pPr algn="r" fontAlgn="ctr"/>
                      <a:r>
                        <a:rPr lang="ru-RU" sz="1100" u="none" strike="noStrike" dirty="0">
                          <a:effectLst/>
                        </a:rPr>
                        <a:t>14</a:t>
                      </a:r>
                      <a:endParaRPr lang="ru-RU" sz="1100" b="0" i="0" u="none" strike="noStrike" dirty="0">
                        <a:solidFill>
                          <a:srgbClr val="231916"/>
                        </a:solidFill>
                        <a:effectLst/>
                        <a:latin typeface="Arial" panose="020B0604020202020204" pitchFamily="34" charset="0"/>
                      </a:endParaRPr>
                    </a:p>
                  </a:txBody>
                  <a:tcPr marL="3203" marR="3203" marT="3203" marB="0" anchor="ctr">
                    <a:solidFill>
                      <a:schemeClr val="accent2">
                        <a:lumMod val="60000"/>
                        <a:lumOff val="40000"/>
                      </a:schemeClr>
                    </a:solidFill>
                  </a:tcPr>
                </a:tc>
                <a:tc>
                  <a:txBody>
                    <a:bodyPr/>
                    <a:lstStyle/>
                    <a:p>
                      <a:pPr algn="r" fontAlgn="ctr"/>
                      <a:r>
                        <a:rPr lang="ru-RU" sz="1100" u="none" strike="noStrike" dirty="0">
                          <a:effectLst/>
                        </a:rPr>
                        <a:t>19</a:t>
                      </a:r>
                      <a:endParaRPr lang="ru-RU" sz="1100" b="0" i="0" u="none" strike="noStrike" dirty="0">
                        <a:solidFill>
                          <a:srgbClr val="231916"/>
                        </a:solidFill>
                        <a:effectLst/>
                        <a:latin typeface="Arial" panose="020B0604020202020204" pitchFamily="34" charset="0"/>
                      </a:endParaRPr>
                    </a:p>
                  </a:txBody>
                  <a:tcPr marL="3203" marR="3203" marT="3203" marB="0" anchor="ctr">
                    <a:solidFill>
                      <a:schemeClr val="accent2">
                        <a:lumMod val="60000"/>
                        <a:lumOff val="40000"/>
                      </a:schemeClr>
                    </a:solidFill>
                  </a:tcPr>
                </a:tc>
                <a:tc>
                  <a:txBody>
                    <a:bodyPr/>
                    <a:lstStyle/>
                    <a:p>
                      <a:pPr algn="r" fontAlgn="ctr"/>
                      <a:r>
                        <a:rPr lang="ru-RU" sz="1100" u="none" strike="noStrike" dirty="0">
                          <a:effectLst/>
                        </a:rPr>
                        <a:t>20</a:t>
                      </a:r>
                      <a:endParaRPr lang="ru-RU" sz="1100" b="0" i="0" u="none" strike="noStrike" dirty="0">
                        <a:solidFill>
                          <a:srgbClr val="231916"/>
                        </a:solidFill>
                        <a:effectLst/>
                        <a:latin typeface="Arial" panose="020B0604020202020204" pitchFamily="34" charset="0"/>
                      </a:endParaRPr>
                    </a:p>
                  </a:txBody>
                  <a:tcPr marL="3203" marR="3203" marT="3203" marB="0" anchor="ctr">
                    <a:solidFill>
                      <a:schemeClr val="accent2">
                        <a:lumMod val="60000"/>
                        <a:lumOff val="40000"/>
                      </a:schemeClr>
                    </a:solidFill>
                  </a:tcPr>
                </a:tc>
                <a:tc>
                  <a:txBody>
                    <a:bodyPr/>
                    <a:lstStyle/>
                    <a:p>
                      <a:pPr algn="r" fontAlgn="ctr"/>
                      <a:r>
                        <a:rPr lang="ru-RU" sz="1100" u="none" strike="noStrike" dirty="0">
                          <a:effectLst/>
                        </a:rPr>
                        <a:t>25</a:t>
                      </a:r>
                      <a:endParaRPr lang="ru-RU" sz="1100" b="0" i="0" u="none" strike="noStrike" dirty="0">
                        <a:solidFill>
                          <a:srgbClr val="231916"/>
                        </a:solidFill>
                        <a:effectLst/>
                        <a:latin typeface="Arial" panose="020B0604020202020204" pitchFamily="34" charset="0"/>
                      </a:endParaRPr>
                    </a:p>
                  </a:txBody>
                  <a:tcPr marL="3203" marR="3203" marT="3203" marB="0" anchor="ctr">
                    <a:solidFill>
                      <a:schemeClr val="accent2">
                        <a:lumMod val="60000"/>
                        <a:lumOff val="40000"/>
                      </a:schemeClr>
                    </a:solidFill>
                  </a:tcPr>
                </a:tc>
                <a:tc>
                  <a:txBody>
                    <a:bodyPr/>
                    <a:lstStyle/>
                    <a:p>
                      <a:pPr algn="r" fontAlgn="ctr"/>
                      <a:r>
                        <a:rPr lang="ru-RU" sz="1100" u="none" strike="noStrike" dirty="0">
                          <a:effectLst/>
                        </a:rPr>
                        <a:t>25</a:t>
                      </a:r>
                      <a:endParaRPr lang="ru-RU" sz="1100" b="0" i="0" u="none" strike="noStrike" dirty="0">
                        <a:solidFill>
                          <a:srgbClr val="231916"/>
                        </a:solidFill>
                        <a:effectLst/>
                        <a:latin typeface="Arial" panose="020B0604020202020204" pitchFamily="34" charset="0"/>
                      </a:endParaRPr>
                    </a:p>
                  </a:txBody>
                  <a:tcPr marL="3203" marR="3203" marT="3203" marB="0" anchor="ctr">
                    <a:solidFill>
                      <a:schemeClr val="accent2">
                        <a:lumMod val="60000"/>
                        <a:lumOff val="40000"/>
                      </a:schemeClr>
                    </a:solidFill>
                  </a:tcPr>
                </a:tc>
                <a:extLst>
                  <a:ext uri="{0D108BD9-81ED-4DB2-BD59-A6C34878D82A}">
                    <a16:rowId xmlns:a16="http://schemas.microsoft.com/office/drawing/2014/main" val="170499812"/>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Germany</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4</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3235599439"/>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Belgium</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3</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3</a:t>
                      </a:r>
                      <a:endParaRPr lang="ru-RU" sz="1100" b="0" i="0" u="none" strike="noStrike" dirty="0">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4255731791"/>
                  </a:ext>
                </a:extLst>
              </a:tr>
              <a:tr h="198591">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l" fontAlgn="ctr"/>
                      <a:r>
                        <a:rPr lang="en-US" sz="1100" u="none" strike="noStrike">
                          <a:effectLst/>
                        </a:rPr>
                        <a:t>Spain</a:t>
                      </a:r>
                      <a:endParaRPr lang="en-US"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0</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0</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0</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0</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2</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2</a:t>
                      </a:r>
                      <a:endParaRPr lang="ru-RU" sz="1100" b="0"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1869146259"/>
                  </a:ext>
                </a:extLst>
              </a:tr>
              <a:tr h="198591">
                <a:tc gridSpan="3">
                  <a:txBody>
                    <a:bodyPr/>
                    <a:lstStyle/>
                    <a:p>
                      <a:pPr algn="l" fontAlgn="ctr"/>
                      <a:r>
                        <a:rPr lang="en-US" sz="1100" u="none" strike="noStrike">
                          <a:effectLst/>
                        </a:rPr>
                        <a:t>GU</a:t>
                      </a:r>
                      <a:endParaRPr lang="en-US" sz="1100" b="1" i="0" u="none" strike="noStrike">
                        <a:solidFill>
                          <a:srgbClr val="231916"/>
                        </a:solidFill>
                        <a:effectLst/>
                        <a:latin typeface="Arial" panose="020B0604020202020204" pitchFamily="34" charset="0"/>
                      </a:endParaRPr>
                    </a:p>
                  </a:txBody>
                  <a:tcPr marL="3203" marR="3203" marT="3203" marB="0" anchor="ctr"/>
                </a:tc>
                <a:tc hMerge="1">
                  <a:txBody>
                    <a:bodyPr/>
                    <a:lstStyle/>
                    <a:p>
                      <a:endParaRPr lang="ru-RU"/>
                    </a:p>
                  </a:txBody>
                  <a:tcPr/>
                </a:tc>
                <a:tc hMerge="1">
                  <a:txBody>
                    <a:bodyPr/>
                    <a:lstStyle/>
                    <a:p>
                      <a:endParaRPr lang="ru-RU"/>
                    </a:p>
                  </a:txBody>
                  <a:tcPr/>
                </a:tc>
                <a:tc>
                  <a:txBody>
                    <a:bodyPr/>
                    <a:lstStyle/>
                    <a:p>
                      <a:pPr algn="r" fontAlgn="ctr"/>
                      <a:r>
                        <a:rPr lang="ru-RU" sz="1100" u="none" strike="noStrike">
                          <a:effectLst/>
                        </a:rPr>
                        <a:t>357</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358</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374</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372</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383</a:t>
                      </a:r>
                      <a:endParaRPr lang="ru-RU" sz="1100" b="1"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384</a:t>
                      </a:r>
                      <a:endParaRPr lang="ru-RU" sz="1100" b="1" i="0" u="none" strike="noStrike">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1681136113"/>
                  </a:ext>
                </a:extLst>
              </a:tr>
              <a:tr h="198591">
                <a:tc gridSpan="3">
                  <a:txBody>
                    <a:bodyPr/>
                    <a:lstStyle/>
                    <a:p>
                      <a:pPr algn="l" fontAlgn="ctr"/>
                      <a:r>
                        <a:rPr lang="en-US" sz="1100" u="none" strike="noStrike">
                          <a:effectLst/>
                        </a:rPr>
                        <a:t>Global Brands</a:t>
                      </a:r>
                      <a:endParaRPr lang="en-US" sz="1100" b="1" i="0" u="none" strike="noStrike">
                        <a:solidFill>
                          <a:srgbClr val="231916"/>
                        </a:solidFill>
                        <a:effectLst/>
                        <a:latin typeface="Arial" panose="020B0604020202020204" pitchFamily="34" charset="0"/>
                      </a:endParaRPr>
                    </a:p>
                  </a:txBody>
                  <a:tcPr marL="3203" marR="3203" marT="3203" marB="0" anchor="ctr"/>
                </a:tc>
                <a:tc hMerge="1">
                  <a:txBody>
                    <a:bodyPr/>
                    <a:lstStyle/>
                    <a:p>
                      <a:endParaRPr lang="ru-RU"/>
                    </a:p>
                  </a:txBody>
                  <a:tcPr/>
                </a:tc>
                <a:tc hMerge="1">
                  <a:txBody>
                    <a:bodyPr/>
                    <a:lstStyle/>
                    <a:p>
                      <a:endParaRPr lang="ru-RU"/>
                    </a:p>
                  </a:txBody>
                  <a:tcPr/>
                </a:tc>
                <a:tc>
                  <a:txBody>
                    <a:bodyPr/>
                    <a:lstStyle/>
                    <a:p>
                      <a:pPr algn="r" fontAlgn="ctr"/>
                      <a:r>
                        <a:rPr lang="ru-RU" sz="1100" u="none" strike="noStrike">
                          <a:effectLst/>
                        </a:rPr>
                        <a:t>1,014</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1,002</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1,016</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1,002</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1,009</a:t>
                      </a:r>
                      <a:endParaRPr lang="ru-RU" sz="1100" b="1"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997</a:t>
                      </a:r>
                      <a:endParaRPr lang="ru-RU" sz="1100" b="1" i="0" u="none" strike="noStrike" dirty="0">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3942255483"/>
                  </a:ext>
                </a:extLst>
              </a:tr>
              <a:tr h="163286">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gridSpan="2">
                  <a:txBody>
                    <a:bodyPr/>
                    <a:lstStyle/>
                    <a:p>
                      <a:pPr algn="l" fontAlgn="ctr"/>
                      <a:r>
                        <a:rPr lang="en-US" sz="1100" u="none" strike="noStrike">
                          <a:effectLst/>
                        </a:rPr>
                        <a:t>Theory*</a:t>
                      </a:r>
                      <a:endParaRPr lang="en-US" sz="1100" b="0" i="0" u="none" strike="noStrike">
                        <a:solidFill>
                          <a:srgbClr val="231916"/>
                        </a:solidFill>
                        <a:effectLst/>
                        <a:latin typeface="Arial" panose="020B0604020202020204" pitchFamily="34" charset="0"/>
                      </a:endParaRPr>
                    </a:p>
                  </a:txBody>
                  <a:tcPr marL="3203" marR="3203" marT="3203" marB="0" anchor="ctr"/>
                </a:tc>
                <a:tc hMerge="1">
                  <a:txBody>
                    <a:bodyPr/>
                    <a:lstStyle/>
                    <a:p>
                      <a:endParaRPr lang="ru-RU"/>
                    </a:p>
                  </a:txBody>
                  <a:tcPr/>
                </a:tc>
                <a:tc>
                  <a:txBody>
                    <a:bodyPr/>
                    <a:lstStyle/>
                    <a:p>
                      <a:pPr algn="r" fontAlgn="ctr"/>
                      <a:r>
                        <a:rPr lang="ru-RU" sz="1100" u="none" strike="noStrike">
                          <a:effectLst/>
                        </a:rPr>
                        <a:t>529</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524</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541</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538</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545</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540</a:t>
                      </a:r>
                      <a:endParaRPr lang="ru-RU" sz="1100" b="0" i="0" u="none" strike="noStrike" dirty="0">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3658877839"/>
                  </a:ext>
                </a:extLst>
              </a:tr>
              <a:tr h="369013">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gridSpan="2">
                  <a:txBody>
                    <a:bodyPr/>
                    <a:lstStyle/>
                    <a:p>
                      <a:pPr algn="l" fontAlgn="ctr"/>
                      <a:r>
                        <a:rPr lang="en-US" sz="1100" u="none" strike="noStrike" dirty="0">
                          <a:effectLst/>
                        </a:rPr>
                        <a:t>COMPTOIR DES COTONNIERS*</a:t>
                      </a:r>
                      <a:endParaRPr lang="en-US" sz="1100" b="0" i="0" u="none" strike="noStrike" dirty="0">
                        <a:solidFill>
                          <a:srgbClr val="231916"/>
                        </a:solidFill>
                        <a:effectLst/>
                        <a:latin typeface="Arial" panose="020B0604020202020204" pitchFamily="34" charset="0"/>
                      </a:endParaRPr>
                    </a:p>
                  </a:txBody>
                  <a:tcPr marL="3203" marR="3203" marT="3203" marB="0" anchor="ctr"/>
                </a:tc>
                <a:tc hMerge="1">
                  <a:txBody>
                    <a:bodyPr/>
                    <a:lstStyle/>
                    <a:p>
                      <a:endParaRPr lang="ru-RU"/>
                    </a:p>
                  </a:txBody>
                  <a:tcPr/>
                </a:tc>
                <a:tc>
                  <a:txBody>
                    <a:bodyPr/>
                    <a:lstStyle/>
                    <a:p>
                      <a:pPr algn="r" fontAlgn="ctr"/>
                      <a:r>
                        <a:rPr lang="ru-RU" sz="1100" u="none" strike="noStrike">
                          <a:effectLst/>
                        </a:rPr>
                        <a:t>348</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342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342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333</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332</a:t>
                      </a:r>
                      <a:endParaRPr lang="ru-RU" sz="1100" b="0" i="0" u="none" strike="noStrike" dirty="0">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328</a:t>
                      </a:r>
                      <a:endParaRPr lang="ru-RU" sz="1100" b="0" i="0" u="none" strike="noStrike" dirty="0">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64348120"/>
                  </a:ext>
                </a:extLst>
              </a:tr>
              <a:tr h="202343">
                <a:tc>
                  <a:txBody>
                    <a:bodyPr/>
                    <a:lstStyle/>
                    <a:p>
                      <a:pPr algn="l" fontAlgn="ctr"/>
                      <a:r>
                        <a:rPr lang="ru-RU" sz="1100" u="none" strike="noStrike">
                          <a:effectLst/>
                        </a:rPr>
                        <a:t> </a:t>
                      </a:r>
                      <a:endParaRPr lang="ru-RU" sz="1100" b="0" i="0" u="none" strike="noStrike">
                        <a:solidFill>
                          <a:srgbClr val="231916"/>
                        </a:solidFill>
                        <a:effectLst/>
                        <a:latin typeface="Arial" panose="020B0604020202020204" pitchFamily="34" charset="0"/>
                      </a:endParaRPr>
                    </a:p>
                  </a:txBody>
                  <a:tcPr marL="3203" marR="3203" marT="3203" marB="0" anchor="ctr"/>
                </a:tc>
                <a:tc gridSpan="2">
                  <a:txBody>
                    <a:bodyPr/>
                    <a:lstStyle/>
                    <a:p>
                      <a:pPr algn="l" fontAlgn="ctr"/>
                      <a:r>
                        <a:rPr lang="en-US" sz="1100" u="none" strike="noStrike">
                          <a:effectLst/>
                        </a:rPr>
                        <a:t>PRINCESSE TAM.TAM*</a:t>
                      </a:r>
                      <a:endParaRPr lang="en-US" sz="1100" b="0" i="0" u="none" strike="noStrike">
                        <a:solidFill>
                          <a:srgbClr val="231916"/>
                        </a:solidFill>
                        <a:effectLst/>
                        <a:latin typeface="Arial" panose="020B0604020202020204" pitchFamily="34" charset="0"/>
                      </a:endParaRPr>
                    </a:p>
                  </a:txBody>
                  <a:tcPr marL="3203" marR="3203" marT="3203" marB="0" anchor="ctr"/>
                </a:tc>
                <a:tc hMerge="1">
                  <a:txBody>
                    <a:bodyPr/>
                    <a:lstStyle/>
                    <a:p>
                      <a:endParaRPr lang="ru-RU"/>
                    </a:p>
                  </a:txBody>
                  <a:tcPr/>
                </a:tc>
                <a:tc>
                  <a:txBody>
                    <a:bodyPr/>
                    <a:lstStyle/>
                    <a:p>
                      <a:pPr algn="r" fontAlgn="ctr"/>
                      <a:r>
                        <a:rPr lang="ru-RU" sz="1100" u="none" strike="noStrike">
                          <a:effectLst/>
                        </a:rPr>
                        <a:t>137</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136</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133</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131</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132</a:t>
                      </a:r>
                      <a:endParaRPr lang="ru-RU" sz="1100" b="0"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129</a:t>
                      </a:r>
                      <a:endParaRPr lang="ru-RU" sz="1100" b="0" i="0" u="none" strike="noStrike" dirty="0">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1383866711"/>
                  </a:ext>
                </a:extLst>
              </a:tr>
              <a:tr h="198591">
                <a:tc gridSpan="3">
                  <a:txBody>
                    <a:bodyPr/>
                    <a:lstStyle/>
                    <a:p>
                      <a:pPr algn="ctr" fontAlgn="ctr"/>
                      <a:r>
                        <a:rPr lang="en-US" sz="1100" u="none" strike="noStrike">
                          <a:effectLst/>
                        </a:rPr>
                        <a:t>Total</a:t>
                      </a:r>
                      <a:endParaRPr lang="en-US" sz="1100" b="1" i="0" u="none" strike="noStrike">
                        <a:solidFill>
                          <a:srgbClr val="231916"/>
                        </a:solidFill>
                        <a:effectLst/>
                        <a:latin typeface="Arial" panose="020B0604020202020204" pitchFamily="34" charset="0"/>
                      </a:endParaRPr>
                    </a:p>
                  </a:txBody>
                  <a:tcPr marL="3203" marR="3203" marT="3203" marB="0" anchor="ctr"/>
                </a:tc>
                <a:tc hMerge="1">
                  <a:txBody>
                    <a:bodyPr/>
                    <a:lstStyle/>
                    <a:p>
                      <a:endParaRPr lang="ru-RU"/>
                    </a:p>
                  </a:txBody>
                  <a:tcPr/>
                </a:tc>
                <a:tc hMerge="1">
                  <a:txBody>
                    <a:bodyPr/>
                    <a:lstStyle/>
                    <a:p>
                      <a:endParaRPr lang="ru-RU"/>
                    </a:p>
                  </a:txBody>
                  <a:tcPr/>
                </a:tc>
                <a:tc>
                  <a:txBody>
                    <a:bodyPr/>
                    <a:lstStyle/>
                    <a:p>
                      <a:pPr algn="r" fontAlgn="ctr"/>
                      <a:r>
                        <a:rPr lang="ru-RU" sz="1100" u="none" strike="noStrike">
                          <a:effectLst/>
                        </a:rPr>
                        <a:t>3,221</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3,221</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3,295</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3,294</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a:effectLst/>
                        </a:rPr>
                        <a:t>3,366</a:t>
                      </a:r>
                      <a:endParaRPr lang="ru-RU" sz="1100" b="1" i="0" u="none" strike="noStrike">
                        <a:solidFill>
                          <a:srgbClr val="231916"/>
                        </a:solidFill>
                        <a:effectLst/>
                        <a:latin typeface="Arial" panose="020B0604020202020204" pitchFamily="34" charset="0"/>
                      </a:endParaRPr>
                    </a:p>
                  </a:txBody>
                  <a:tcPr marL="3203" marR="3203" marT="3203" marB="0" anchor="ctr"/>
                </a:tc>
                <a:tc>
                  <a:txBody>
                    <a:bodyPr/>
                    <a:lstStyle/>
                    <a:p>
                      <a:pPr algn="r" fontAlgn="ctr"/>
                      <a:r>
                        <a:rPr lang="ru-RU" sz="1100" u="none" strike="noStrike" dirty="0">
                          <a:effectLst/>
                        </a:rPr>
                        <a:t>3,37</a:t>
                      </a:r>
                      <a:endParaRPr lang="ru-RU" sz="1100" b="1" i="0" u="none" strike="noStrike" dirty="0">
                        <a:solidFill>
                          <a:srgbClr val="231916"/>
                        </a:solidFill>
                        <a:effectLst/>
                        <a:latin typeface="Arial" panose="020B0604020202020204" pitchFamily="34" charset="0"/>
                      </a:endParaRPr>
                    </a:p>
                  </a:txBody>
                  <a:tcPr marL="3203" marR="3203" marT="3203" marB="0" anchor="ctr"/>
                </a:tc>
                <a:extLst>
                  <a:ext uri="{0D108BD9-81ED-4DB2-BD59-A6C34878D82A}">
                    <a16:rowId xmlns:a16="http://schemas.microsoft.com/office/drawing/2014/main" val="4022409493"/>
                  </a:ext>
                </a:extLst>
              </a:tr>
            </a:tbl>
          </a:graphicData>
        </a:graphic>
      </p:graphicFrame>
    </p:spTree>
    <p:extLst>
      <p:ext uri="{BB962C8B-B14F-4D97-AF65-F5344CB8AC3E}">
        <p14:creationId xmlns:p14="http://schemas.microsoft.com/office/powerpoint/2010/main" val="3685119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F698CC-9DD1-4AF7-B57B-85FFD5BB49AE}"/>
              </a:ext>
            </a:extLst>
          </p:cNvPr>
          <p:cNvSpPr>
            <a:spLocks noGrp="1"/>
          </p:cNvSpPr>
          <p:nvPr>
            <p:ph type="title"/>
          </p:nvPr>
        </p:nvSpPr>
        <p:spPr>
          <a:xfrm>
            <a:off x="491613" y="1536902"/>
            <a:ext cx="3969774" cy="1589755"/>
          </a:xfrm>
        </p:spPr>
        <p:txBody>
          <a:bodyPr>
            <a:normAutofit/>
          </a:bodyPr>
          <a:lstStyle/>
          <a:p>
            <a:r>
              <a:rPr lang="en-US" dirty="0"/>
              <a:t>UNIQLO’s business model</a:t>
            </a:r>
            <a:endParaRPr lang="ru-RU" dirty="0"/>
          </a:p>
        </p:txBody>
      </p:sp>
      <p:pic>
        <p:nvPicPr>
          <p:cNvPr id="4" name="Объект 3">
            <a:extLst>
              <a:ext uri="{FF2B5EF4-FFF2-40B4-BE49-F238E27FC236}">
                <a16:creationId xmlns:a16="http://schemas.microsoft.com/office/drawing/2014/main" id="{B3F0BC48-0965-4D33-BB92-7D4B9E9128B4}"/>
              </a:ext>
            </a:extLst>
          </p:cNvPr>
          <p:cNvPicPr>
            <a:picLocks noGrp="1" noChangeAspect="1"/>
          </p:cNvPicPr>
          <p:nvPr>
            <p:ph idx="1"/>
          </p:nvPr>
        </p:nvPicPr>
        <p:blipFill>
          <a:blip r:embed="rId2"/>
          <a:stretch>
            <a:fillRect/>
          </a:stretch>
        </p:blipFill>
        <p:spPr>
          <a:xfrm>
            <a:off x="4532671" y="543385"/>
            <a:ext cx="7167716" cy="6218902"/>
          </a:xfrm>
          <a:prstGeom prst="rect">
            <a:avLst/>
          </a:prstGeom>
        </p:spPr>
      </p:pic>
      <p:sp>
        <p:nvSpPr>
          <p:cNvPr id="5" name="Заголовок 1">
            <a:extLst>
              <a:ext uri="{FF2B5EF4-FFF2-40B4-BE49-F238E27FC236}">
                <a16:creationId xmlns:a16="http://schemas.microsoft.com/office/drawing/2014/main" id="{CB4DE65C-E429-43EA-AD19-5C1CA5D1A16F}"/>
              </a:ext>
            </a:extLst>
          </p:cNvPr>
          <p:cNvSpPr txBox="1">
            <a:spLocks/>
          </p:cNvSpPr>
          <p:nvPr/>
        </p:nvSpPr>
        <p:spPr>
          <a:xfrm>
            <a:off x="562897" y="3313473"/>
            <a:ext cx="3969774" cy="22761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dirty="0"/>
              <a:t>Design</a:t>
            </a:r>
          </a:p>
          <a:p>
            <a:pPr marL="571500" indent="-571500">
              <a:buFont typeface="Arial" panose="020B0604020202020204" pitchFamily="34" charset="0"/>
              <a:buChar char="•"/>
            </a:pPr>
            <a:r>
              <a:rPr lang="en-US" dirty="0"/>
              <a:t>Production</a:t>
            </a:r>
          </a:p>
          <a:p>
            <a:pPr marL="571500" indent="-571500">
              <a:buFont typeface="Arial" panose="020B0604020202020204" pitchFamily="34" charset="0"/>
              <a:buChar char="•"/>
            </a:pPr>
            <a:r>
              <a:rPr lang="en-US" dirty="0"/>
              <a:t>Sales</a:t>
            </a:r>
          </a:p>
          <a:p>
            <a:endParaRPr lang="ru-RU" dirty="0"/>
          </a:p>
        </p:txBody>
      </p:sp>
    </p:spTree>
    <p:extLst>
      <p:ext uri="{BB962C8B-B14F-4D97-AF65-F5344CB8AC3E}">
        <p14:creationId xmlns:p14="http://schemas.microsoft.com/office/powerpoint/2010/main" val="3955884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ED3554F-10DC-431B-B94A-E83D74E86CFC}"/>
              </a:ext>
            </a:extLst>
          </p:cNvPr>
          <p:cNvSpPr>
            <a:spLocks noGrp="1"/>
          </p:cNvSpPr>
          <p:nvPr>
            <p:ph idx="1"/>
          </p:nvPr>
        </p:nvSpPr>
        <p:spPr>
          <a:xfrm>
            <a:off x="1750142" y="353960"/>
            <a:ext cx="9603658" cy="6341807"/>
          </a:xfrm>
        </p:spPr>
        <p:txBody>
          <a:bodyPr>
            <a:normAutofit/>
          </a:bodyPr>
          <a:lstStyle/>
          <a:p>
            <a:r>
              <a:rPr lang="en-US" b="1" dirty="0"/>
              <a:t>Research &amp; Design (Designers/Pattern makers)</a:t>
            </a:r>
          </a:p>
          <a:p>
            <a:pPr marL="0" indent="0" algn="just">
              <a:buNone/>
            </a:pPr>
            <a:r>
              <a:rPr lang="en-US" dirty="0"/>
              <a:t>UNIQLO's R&amp;D centers continually research the latest new materials and the latest global fashions. Roughly one year before a product's intended launch, the R&amp;D department holds a concept meeting with representatives from the merchandising, marketing and materials development teams to determine the right design concept. Designers then prepare designs and refine samples. Even after a design is decided, its color and silhouette can be refined multiple times before it is finalized</a:t>
            </a:r>
          </a:p>
          <a:p>
            <a:pPr algn="just"/>
            <a:r>
              <a:rPr lang="en-US" b="1" dirty="0"/>
              <a:t>Merchandising</a:t>
            </a:r>
          </a:p>
          <a:p>
            <a:pPr marL="0" indent="0" algn="just">
              <a:buNone/>
            </a:pPr>
            <a:r>
              <a:rPr lang="en-US" dirty="0"/>
              <a:t>Merchandisers play a vital role in the product creation process, from design through production. They communicate closely with many other departments before determining the planning, design, materials and marketing approaches required to satisfy predetermined seasonal concepts. Merchandisers decide product lineups and production volumes for the fall, winter, spring and summer seasons. Many UNIQLO products are manufactured in mass lots of approximately one million items. Merchandisers also closely monitor sales levels and decide whether to increase or reduce production for particular items during a season.</a:t>
            </a:r>
            <a:endParaRPr lang="en-US" b="1" dirty="0"/>
          </a:p>
          <a:p>
            <a:pPr marL="0" indent="0" algn="just">
              <a:buNone/>
            </a:pPr>
            <a:endParaRPr lang="en-US" b="1" dirty="0"/>
          </a:p>
          <a:p>
            <a:endParaRPr lang="ru-RU" dirty="0"/>
          </a:p>
        </p:txBody>
      </p:sp>
    </p:spTree>
    <p:extLst>
      <p:ext uri="{BB962C8B-B14F-4D97-AF65-F5344CB8AC3E}">
        <p14:creationId xmlns:p14="http://schemas.microsoft.com/office/powerpoint/2010/main" val="338752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E46B6F0-F390-43C4-9107-08ACA2E376BD}"/>
              </a:ext>
            </a:extLst>
          </p:cNvPr>
          <p:cNvSpPr>
            <a:spLocks noGrp="1"/>
          </p:cNvSpPr>
          <p:nvPr>
            <p:ph idx="1"/>
          </p:nvPr>
        </p:nvSpPr>
        <p:spPr>
          <a:xfrm>
            <a:off x="1809134" y="304800"/>
            <a:ext cx="9544665" cy="5872163"/>
          </a:xfrm>
        </p:spPr>
        <p:txBody>
          <a:bodyPr>
            <a:normAutofit/>
          </a:bodyPr>
          <a:lstStyle/>
          <a:p>
            <a:pPr algn="just"/>
            <a:r>
              <a:rPr lang="en-US" b="1" dirty="0"/>
              <a:t>Development and Procurement of Materials</a:t>
            </a:r>
          </a:p>
          <a:p>
            <a:pPr marL="0" indent="0" algn="just">
              <a:buNone/>
            </a:pPr>
            <a:r>
              <a:rPr lang="en-US" dirty="0"/>
              <a:t>UNIQLO can secure stable, high-volume supplies of top-quality materials at low cost by negotiating directly with materials manufacturers and placing large-volume orders. The materials used for our core items are particularly important. Our in-depth research and experimentation generates multi-layered improvements in the functionality, feel, silhouette and texture of our clothes. For example, we work closely with the denim industry's reputed </a:t>
            </a:r>
            <a:r>
              <a:rPr lang="en-US" dirty="0" err="1"/>
              <a:t>Kaihara</a:t>
            </a:r>
            <a:r>
              <a:rPr lang="en-US" dirty="0"/>
              <a:t> Corporation to source denim of specific spinning standards and dyeing specifications. We also partner with Toray Industries, a world-leading synthetic fiber manufacturer, to create innovative high-function materials and products such as HEATTECH.</a:t>
            </a:r>
          </a:p>
          <a:p>
            <a:pPr algn="just"/>
            <a:r>
              <a:rPr lang="en-US" b="1" dirty="0"/>
              <a:t>Production Department</a:t>
            </a:r>
          </a:p>
          <a:p>
            <a:pPr marL="0" indent="0" algn="just">
              <a:buNone/>
            </a:pPr>
            <a:r>
              <a:rPr lang="en-US" dirty="0"/>
              <a:t>UNIQLO currently deploys about 450 production team staff and textile </a:t>
            </a:r>
            <a:r>
              <a:rPr lang="en-US" dirty="0" err="1"/>
              <a:t>takumi</a:t>
            </a:r>
            <a:r>
              <a:rPr lang="en-US" dirty="0"/>
              <a:t> (skilled artisans) to production offices in Shanghai, Ho Chi Minh City, Dhaka, Jakarta, Istanbul and Bangalore. Production teams visit partner factories each week to resolve outstanding issues. Customer concerns regarding quality are communicated immediately to Production Departments, and improvements are made.</a:t>
            </a:r>
            <a:endParaRPr lang="ru-RU" dirty="0"/>
          </a:p>
        </p:txBody>
      </p:sp>
    </p:spTree>
    <p:extLst>
      <p:ext uri="{BB962C8B-B14F-4D97-AF65-F5344CB8AC3E}">
        <p14:creationId xmlns:p14="http://schemas.microsoft.com/office/powerpoint/2010/main" val="1527943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9FC17EE-AF34-4564-A58D-8CF9037FE208}"/>
              </a:ext>
            </a:extLst>
          </p:cNvPr>
          <p:cNvSpPr>
            <a:spLocks noGrp="1"/>
          </p:cNvSpPr>
          <p:nvPr>
            <p:ph idx="1"/>
          </p:nvPr>
        </p:nvSpPr>
        <p:spPr>
          <a:xfrm>
            <a:off x="1917290" y="311615"/>
            <a:ext cx="9180872" cy="4351338"/>
          </a:xfrm>
        </p:spPr>
        <p:txBody>
          <a:bodyPr/>
          <a:lstStyle/>
          <a:p>
            <a:pPr marL="0" indent="0">
              <a:buNone/>
            </a:pPr>
            <a:r>
              <a:rPr lang="en-US" b="1" dirty="0"/>
              <a:t>Production Network</a:t>
            </a:r>
          </a:p>
          <a:p>
            <a:pPr marL="0" indent="0" algn="just">
              <a:buNone/>
            </a:pPr>
            <a:r>
              <a:rPr lang="en-US" dirty="0"/>
              <a:t>As UNIQLO expands </a:t>
            </a:r>
            <a:r>
              <a:rPr lang="en-US" dirty="0" err="1"/>
              <a:t>globaly</a:t>
            </a:r>
            <a:r>
              <a:rPr lang="en-US" dirty="0"/>
              <a:t>, we have formed business relationships with partner factories in China, Vietnam, Bangladesh and Indonesia. We are looking to expand our manufacturing base by developing relationships with factories closer to UNIQLO stores in Europe, the United States and </a:t>
            </a:r>
            <a:r>
              <a:rPr lang="en-US" dirty="0" err="1"/>
              <a:t>eleswhere</a:t>
            </a:r>
            <a:r>
              <a:rPr lang="en-US" dirty="0"/>
              <a:t>.</a:t>
            </a:r>
          </a:p>
          <a:p>
            <a:pPr marL="0" indent="0">
              <a:buNone/>
            </a:pPr>
            <a:endParaRPr lang="ru-RU" dirty="0"/>
          </a:p>
        </p:txBody>
      </p:sp>
      <p:pic>
        <p:nvPicPr>
          <p:cNvPr id="6" name="Рисунок 5">
            <a:extLst>
              <a:ext uri="{FF2B5EF4-FFF2-40B4-BE49-F238E27FC236}">
                <a16:creationId xmlns:a16="http://schemas.microsoft.com/office/drawing/2014/main" id="{8D534658-CBA0-4E3E-B909-003357E222E6}"/>
              </a:ext>
            </a:extLst>
          </p:cNvPr>
          <p:cNvPicPr>
            <a:picLocks noChangeAspect="1"/>
          </p:cNvPicPr>
          <p:nvPr/>
        </p:nvPicPr>
        <p:blipFill>
          <a:blip r:embed="rId2"/>
          <a:stretch>
            <a:fillRect/>
          </a:stretch>
        </p:blipFill>
        <p:spPr>
          <a:xfrm>
            <a:off x="5781502" y="2655484"/>
            <a:ext cx="5224284" cy="3637161"/>
          </a:xfrm>
          <a:prstGeom prst="rect">
            <a:avLst/>
          </a:prstGeom>
        </p:spPr>
      </p:pic>
    </p:spTree>
    <p:extLst>
      <p:ext uri="{BB962C8B-B14F-4D97-AF65-F5344CB8AC3E}">
        <p14:creationId xmlns:p14="http://schemas.microsoft.com/office/powerpoint/2010/main" val="246531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4DEC1DA-EFE1-46DF-A699-B4CE15AD4A35}"/>
              </a:ext>
            </a:extLst>
          </p:cNvPr>
          <p:cNvSpPr>
            <a:spLocks noGrp="1"/>
          </p:cNvSpPr>
          <p:nvPr>
            <p:ph idx="1"/>
          </p:nvPr>
        </p:nvSpPr>
        <p:spPr>
          <a:xfrm>
            <a:off x="2153264" y="331121"/>
            <a:ext cx="9200535" cy="6276155"/>
          </a:xfrm>
        </p:spPr>
        <p:txBody>
          <a:bodyPr>
            <a:normAutofit/>
          </a:bodyPr>
          <a:lstStyle/>
          <a:p>
            <a:pPr algn="just"/>
            <a:r>
              <a:rPr lang="en-US" b="1" dirty="0"/>
              <a:t>Inventory Control</a:t>
            </a:r>
          </a:p>
          <a:p>
            <a:pPr marL="0" indent="0" algn="just">
              <a:buNone/>
            </a:pPr>
            <a:r>
              <a:rPr lang="en-US" dirty="0"/>
              <a:t>The Inventory Control Department maintains the optimum level of store inventory. It does this by monitoring sales and stock on a weekly basis, and dispatching necessary inventory and new products to fulfill orders. At the end of each season, merchandisers and the Marketing Department work together to coordinate the timing of any price changes to help ensure that inventory sells out.</a:t>
            </a:r>
          </a:p>
          <a:p>
            <a:pPr algn="just"/>
            <a:r>
              <a:rPr lang="en-US" b="1" dirty="0"/>
              <a:t>Marketing</a:t>
            </a:r>
          </a:p>
          <a:p>
            <a:pPr marL="0" indent="0" algn="just">
              <a:buNone/>
            </a:pPr>
            <a:r>
              <a:rPr lang="en-US" dirty="0"/>
              <a:t>Each season, UNIQLO conducts promotional campaigns for core products such as fleece, Ultra Light Down jacket, AIRism and HEATTECH. During the campaigns, UNIQLO advertises the products' unique qualities and noteworthy features on TV and in other media. In Japan, for example, weekly flyers in the Friday edition of national newspapers, which are delivered to most households, announce week-long 20-30% off campaigns to promote new items.</a:t>
            </a:r>
          </a:p>
          <a:p>
            <a:pPr marL="0" indent="0" algn="just">
              <a:buNone/>
            </a:pPr>
            <a:endParaRPr lang="ru-RU" dirty="0"/>
          </a:p>
        </p:txBody>
      </p:sp>
    </p:spTree>
    <p:extLst>
      <p:ext uri="{BB962C8B-B14F-4D97-AF65-F5344CB8AC3E}">
        <p14:creationId xmlns:p14="http://schemas.microsoft.com/office/powerpoint/2010/main" val="2999278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ADEEDC8-D547-4EB2-9DE2-D11F6E31C68A}"/>
              </a:ext>
            </a:extLst>
          </p:cNvPr>
          <p:cNvSpPr>
            <a:spLocks noGrp="1"/>
          </p:cNvSpPr>
          <p:nvPr>
            <p:ph idx="1"/>
          </p:nvPr>
        </p:nvSpPr>
        <p:spPr>
          <a:xfrm>
            <a:off x="1720646" y="78658"/>
            <a:ext cx="9613490" cy="5852498"/>
          </a:xfrm>
        </p:spPr>
        <p:txBody>
          <a:bodyPr>
            <a:noAutofit/>
          </a:bodyPr>
          <a:lstStyle/>
          <a:p>
            <a:r>
              <a:rPr lang="en-US" b="1" dirty="0"/>
              <a:t>Stores</a:t>
            </a:r>
          </a:p>
          <a:p>
            <a:pPr marL="0" indent="0" algn="just">
              <a:buNone/>
            </a:pPr>
            <a:r>
              <a:rPr lang="en-US" dirty="0"/>
              <a:t>UNIQLO Japan had 831 stores (including 41 franchise stores) at the end of August 2017. UNIQLO International has expanded to 1,089 stores, including 645 in Greater China (Mainland China, Hong Kong and Taiwan), 179 in South Korea, 163 in Southeast Asia &amp; Oceania, 56 in Europe and 46 in the North America. New store openings have been especially rapid in Greater China and Southeast Asia</a:t>
            </a:r>
          </a:p>
          <a:p>
            <a:pPr algn="just"/>
            <a:r>
              <a:rPr lang="en-US" b="1" dirty="0"/>
              <a:t>Online Sales</a:t>
            </a:r>
          </a:p>
          <a:p>
            <a:pPr marL="0" indent="0" algn="just">
              <a:buNone/>
            </a:pPr>
            <a:r>
              <a:rPr lang="en-US" dirty="0"/>
              <a:t>Online sales are increasingly important. In Mainland China and the United States, these sales account for over 10% and 20% of our total revenue, respectively. In Japan, online sales accounted for 48.7 billion yen, or 6.0% of the total, in FY2017. There, we have improved our online services by enabling customers to collect online purchases from nearby convenience stores or UNIQLO locations. We are looking to expand online sales worldwide by offering a fuller range of exclusive online products, special online sizes and semi-order-made goods.</a:t>
            </a:r>
          </a:p>
          <a:p>
            <a:pPr algn="just"/>
            <a:r>
              <a:rPr lang="en-US" b="1" dirty="0"/>
              <a:t>Customer Insight Team</a:t>
            </a:r>
          </a:p>
          <a:p>
            <a:pPr marL="0" indent="0" algn="just">
              <a:buNone/>
            </a:pPr>
            <a:r>
              <a:rPr lang="en-US" dirty="0"/>
              <a:t>Our customer insight team is growing in importance every year. It uses big data--including product comments, purchase trends and requests submitted to our Customer Center and made online--and analyzes this information to predict demand and make product improvements. UNIQLO production often continues into the selling season, and demand predictions help us make effective mid-season judgments and adjustments. The information gained through data analysis also helps us to create the products customers most desire.</a:t>
            </a:r>
            <a:endParaRPr lang="ru-RU" dirty="0"/>
          </a:p>
        </p:txBody>
      </p:sp>
    </p:spTree>
    <p:extLst>
      <p:ext uri="{BB962C8B-B14F-4D97-AF65-F5344CB8AC3E}">
        <p14:creationId xmlns:p14="http://schemas.microsoft.com/office/powerpoint/2010/main" val="3018181900"/>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1311</TotalTime>
  <Words>1405</Words>
  <Application>Microsoft Office PowerPoint</Application>
  <PresentationFormat>Широкоэкранный</PresentationFormat>
  <Paragraphs>364</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Century Gothic</vt:lpstr>
      <vt:lpstr>Wingdings 3</vt:lpstr>
      <vt:lpstr>Легкий дым</vt:lpstr>
      <vt:lpstr>Презентация PowerPoint</vt:lpstr>
      <vt:lpstr>Презентация PowerPoint</vt:lpstr>
      <vt:lpstr>Fast Retailing Group: 1. GU 2. Theory 3. COMPTOIR DES COTONNIERS 4. PRINCESSE TAM.TAM 5. J Brand </vt:lpstr>
      <vt:lpstr>UNIQLO’s business model</vt:lpstr>
      <vt:lpstr>Презентация PowerPoint</vt:lpstr>
      <vt:lpstr>Презентация PowerPoint</vt:lpstr>
      <vt:lpstr>Презентация PowerPoint</vt:lpstr>
      <vt:lpstr>Презентация PowerPoint</vt:lpstr>
      <vt:lpstr>Презентация PowerPoint</vt:lpstr>
      <vt:lpstr>UNIQLO Business Strategy </vt:lpstr>
      <vt:lpstr>UNIQLO operation stores in  Russia</vt:lpstr>
      <vt:lpstr>Perspectives on Russian markets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ксения субботина</dc:creator>
  <cp:lastModifiedBy>ксения субботина</cp:lastModifiedBy>
  <cp:revision>11</cp:revision>
  <dcterms:created xsi:type="dcterms:W3CDTF">2018-05-17T12:34:49Z</dcterms:created>
  <dcterms:modified xsi:type="dcterms:W3CDTF">2018-05-21T17:16:32Z</dcterms:modified>
</cp:coreProperties>
</file>