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7"/>
  </p:normalViewPr>
  <p:slideViewPr>
    <p:cSldViewPr snapToGrid="0" snapToObjects="1">
      <p:cViewPr varScale="1">
        <p:scale>
          <a:sx n="110" d="100"/>
          <a:sy n="110" d="100"/>
        </p:scale>
        <p:origin x="6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1160EA64-D806-43AC-9DF2-F8C432F32B4C}" type="datetimeFigureOut">
              <a:rPr lang="en-US" dirty="0"/>
              <a:t>11/17/18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11/17/18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583436" y="3143250"/>
            <a:ext cx="4270248" cy="2596776"/>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7" name="Date Placeholder 6"/>
          <p:cNvSpPr>
            <a:spLocks noGrp="1"/>
          </p:cNvSpPr>
          <p:nvPr>
            <p:ph type="dt" sz="half" idx="10"/>
          </p:nvPr>
        </p:nvSpPr>
        <p:spPr/>
        <p:txBody>
          <a:bodyPr/>
          <a:lstStyle/>
          <a:p>
            <a:fld id="{4F7D4976-E339-4826-83B7-FBD03F55ECF8}" type="datetimeFigureOut">
              <a:rPr lang="en-US" dirty="0"/>
              <a:t>11/17/18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9" name="Date Placeholder 8"/>
          <p:cNvSpPr>
            <a:spLocks noGrp="1"/>
          </p:cNvSpPr>
          <p:nvPr>
            <p:ph type="dt" sz="half" idx="10"/>
          </p:nvPr>
        </p:nvSpPr>
        <p:spPr/>
        <p:txBody>
          <a:bodyPr/>
          <a:lstStyle/>
          <a:p>
            <a:fld id="{D1BE4249-C0D0-4B06-8692-E8BB871AF643}" type="datetimeFigureOut">
              <a:rPr lang="en-US" dirty="0"/>
              <a:t>11/17/18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11/17/18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11/17/18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en-US" altLang="zh-CN" dirty="0" smtClean="0"/>
              <a:t>The</a:t>
            </a:r>
            <a:r>
              <a:rPr kumimoji="1" lang="zh-CN" altLang="en-US" dirty="0" smtClean="0"/>
              <a:t> </a:t>
            </a:r>
            <a:r>
              <a:rPr kumimoji="1" lang="en-US" altLang="zh-CN" dirty="0" smtClean="0"/>
              <a:t>world</a:t>
            </a:r>
            <a:r>
              <a:rPr kumimoji="1" lang="zh-CN" altLang="en-US" dirty="0" smtClean="0"/>
              <a:t> </a:t>
            </a:r>
            <a:r>
              <a:rPr kumimoji="1" lang="en-US" altLang="zh-CN" dirty="0" smtClean="0"/>
              <a:t>trading</a:t>
            </a:r>
            <a:r>
              <a:rPr kumimoji="1" lang="zh-CN" altLang="en-US" dirty="0" smtClean="0"/>
              <a:t> </a:t>
            </a:r>
            <a:r>
              <a:rPr kumimoji="1" lang="en-US" altLang="zh-CN" dirty="0" smtClean="0"/>
              <a:t>system</a:t>
            </a:r>
            <a:r>
              <a:rPr kumimoji="1" lang="zh-CN" altLang="en-US" dirty="0" smtClean="0"/>
              <a:t> </a:t>
            </a:r>
            <a:r>
              <a:rPr kumimoji="1" lang="en-US" altLang="zh-CN" dirty="0" smtClean="0"/>
              <a:t>and</a:t>
            </a:r>
            <a:r>
              <a:rPr kumimoji="1" lang="zh-CN" altLang="en-US" dirty="0" smtClean="0"/>
              <a:t> </a:t>
            </a:r>
            <a:r>
              <a:rPr kumimoji="1" lang="en-US" altLang="zh-CN" dirty="0" smtClean="0"/>
              <a:t>US-China</a:t>
            </a:r>
            <a:r>
              <a:rPr kumimoji="1" lang="zh-CN" altLang="en-US" dirty="0" smtClean="0"/>
              <a:t> </a:t>
            </a:r>
            <a:r>
              <a:rPr kumimoji="1" lang="en-US" altLang="zh-CN" dirty="0" smtClean="0"/>
              <a:t>trade</a:t>
            </a:r>
            <a:r>
              <a:rPr kumimoji="1" lang="zh-CN" altLang="en-US" dirty="0" smtClean="0"/>
              <a:t> </a:t>
            </a:r>
            <a:r>
              <a:rPr kumimoji="1" lang="en-US" altLang="zh-CN" dirty="0" smtClean="0"/>
              <a:t>war</a:t>
            </a:r>
            <a:endParaRPr kumimoji="1" lang="zh-CN" altLang="en-US" dirty="0"/>
          </a:p>
        </p:txBody>
      </p:sp>
      <p:sp>
        <p:nvSpPr>
          <p:cNvPr id="3" name="副标题 2"/>
          <p:cNvSpPr>
            <a:spLocks noGrp="1"/>
          </p:cNvSpPr>
          <p:nvPr>
            <p:ph type="subTitle" idx="1"/>
          </p:nvPr>
        </p:nvSpPr>
        <p:spPr/>
        <p:txBody>
          <a:bodyPr>
            <a:normAutofit lnSpcReduction="10000"/>
          </a:bodyPr>
          <a:lstStyle/>
          <a:p>
            <a:r>
              <a:rPr kumimoji="1" lang="en-US" altLang="zh-CN" dirty="0" smtClean="0"/>
              <a:t>Cheng</a:t>
            </a:r>
            <a:r>
              <a:rPr kumimoji="1" lang="zh-CN" altLang="en-US" dirty="0" smtClean="0"/>
              <a:t> </a:t>
            </a:r>
            <a:r>
              <a:rPr kumimoji="1" lang="en-US" altLang="zh-CN" dirty="0" err="1" smtClean="0"/>
              <a:t>dawei</a:t>
            </a:r>
            <a:r>
              <a:rPr kumimoji="1" lang="zh-CN" altLang="en-US" dirty="0" smtClean="0"/>
              <a:t> </a:t>
            </a:r>
            <a:endParaRPr kumimoji="1" lang="en-US" altLang="zh-CN" dirty="0" smtClean="0"/>
          </a:p>
          <a:p>
            <a:r>
              <a:rPr kumimoji="1" lang="en-US" altLang="zh-CN" dirty="0" smtClean="0"/>
              <a:t>School</a:t>
            </a:r>
            <a:r>
              <a:rPr kumimoji="1" lang="zh-CN" altLang="en-US" dirty="0" smtClean="0"/>
              <a:t> </a:t>
            </a:r>
            <a:r>
              <a:rPr kumimoji="1" lang="en-US" altLang="zh-CN" dirty="0" smtClean="0"/>
              <a:t>of</a:t>
            </a:r>
            <a:r>
              <a:rPr kumimoji="1" lang="zh-CN" altLang="en-US" dirty="0" smtClean="0"/>
              <a:t> </a:t>
            </a:r>
            <a:r>
              <a:rPr kumimoji="1" lang="en-US" altLang="zh-CN" dirty="0" smtClean="0"/>
              <a:t>Economics</a:t>
            </a:r>
          </a:p>
          <a:p>
            <a:r>
              <a:rPr kumimoji="1" lang="en-US" altLang="zh-CN" dirty="0" err="1" smtClean="0"/>
              <a:t>Renmin</a:t>
            </a:r>
            <a:r>
              <a:rPr kumimoji="1" lang="zh-CN" altLang="en-US" dirty="0" smtClean="0"/>
              <a:t> </a:t>
            </a:r>
            <a:r>
              <a:rPr kumimoji="1" lang="en-US" altLang="zh-CN" dirty="0" smtClean="0"/>
              <a:t>University</a:t>
            </a:r>
            <a:r>
              <a:rPr kumimoji="1" lang="zh-CN" altLang="en-US" dirty="0" smtClean="0"/>
              <a:t> </a:t>
            </a:r>
            <a:r>
              <a:rPr kumimoji="1" lang="en-US" altLang="zh-CN" dirty="0" smtClean="0"/>
              <a:t>of</a:t>
            </a:r>
            <a:r>
              <a:rPr kumimoji="1" lang="zh-CN" altLang="en-US" dirty="0" smtClean="0"/>
              <a:t> </a:t>
            </a:r>
            <a:r>
              <a:rPr kumimoji="1" lang="en-US" altLang="zh-CN" dirty="0" smtClean="0"/>
              <a:t>China</a:t>
            </a:r>
            <a:endParaRPr kumimoji="1" lang="zh-CN" altLang="en-US" dirty="0"/>
          </a:p>
        </p:txBody>
      </p:sp>
    </p:spTree>
    <p:extLst>
      <p:ext uri="{BB962C8B-B14F-4D97-AF65-F5344CB8AC3E}">
        <p14:creationId xmlns:p14="http://schemas.microsoft.com/office/powerpoint/2010/main" val="68973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US-China war map</a:t>
            </a:r>
            <a:endParaRPr kumimoji="1" lang="zh-CN" altLang="en-US" dirty="0"/>
          </a:p>
        </p:txBody>
      </p:sp>
      <p:sp>
        <p:nvSpPr>
          <p:cNvPr id="3" name="内容占位符 2"/>
          <p:cNvSpPr>
            <a:spLocks noGrp="1"/>
          </p:cNvSpPr>
          <p:nvPr>
            <p:ph idx="1"/>
          </p:nvPr>
        </p:nvSpPr>
        <p:spPr/>
        <p:txBody>
          <a:bodyPr/>
          <a:lstStyle/>
          <a:p>
            <a:r>
              <a:rPr kumimoji="1" lang="en-US" altLang="zh-CN" sz="2400" dirty="0" smtClean="0"/>
              <a:t>Trade</a:t>
            </a:r>
          </a:p>
          <a:p>
            <a:r>
              <a:rPr kumimoji="1" lang="en-US" altLang="zh-CN" sz="2400" dirty="0" smtClean="0"/>
              <a:t>Industry</a:t>
            </a:r>
          </a:p>
          <a:p>
            <a:r>
              <a:rPr kumimoji="1" lang="en-US" altLang="zh-CN" sz="2400" dirty="0" smtClean="0"/>
              <a:t>Rule-making</a:t>
            </a:r>
          </a:p>
          <a:p>
            <a:r>
              <a:rPr kumimoji="1" lang="en-US" altLang="zh-CN" sz="2400" dirty="0" smtClean="0"/>
              <a:t>World order</a:t>
            </a:r>
          </a:p>
          <a:p>
            <a:endParaRPr kumimoji="1" lang="zh-CN" altLang="en-US" dirty="0"/>
          </a:p>
        </p:txBody>
      </p:sp>
    </p:spTree>
    <p:extLst>
      <p:ext uri="{BB962C8B-B14F-4D97-AF65-F5344CB8AC3E}">
        <p14:creationId xmlns:p14="http://schemas.microsoft.com/office/powerpoint/2010/main" val="968883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China’s principles</a:t>
            </a:r>
            <a:endParaRPr kumimoji="1" lang="zh-CN" altLang="en-US" dirty="0"/>
          </a:p>
        </p:txBody>
      </p:sp>
      <p:sp>
        <p:nvSpPr>
          <p:cNvPr id="3" name="内容占位符 2"/>
          <p:cNvSpPr>
            <a:spLocks noGrp="1"/>
          </p:cNvSpPr>
          <p:nvPr>
            <p:ph idx="1"/>
          </p:nvPr>
        </p:nvSpPr>
        <p:spPr/>
        <p:txBody>
          <a:bodyPr>
            <a:normAutofit/>
          </a:bodyPr>
          <a:lstStyle/>
          <a:p>
            <a:r>
              <a:rPr kumimoji="1" lang="en-US" altLang="zh-CN" sz="2400" dirty="0" smtClean="0"/>
              <a:t>WTO system</a:t>
            </a:r>
          </a:p>
          <a:p>
            <a:r>
              <a:rPr kumimoji="1" lang="en-US" altLang="zh-CN" sz="2400" dirty="0" smtClean="0"/>
              <a:t>Free trade--development</a:t>
            </a:r>
          </a:p>
          <a:p>
            <a:r>
              <a:rPr kumimoji="1" lang="en-US" altLang="zh-CN" sz="2400" dirty="0" smtClean="0"/>
              <a:t>Negotiation is best solution</a:t>
            </a:r>
          </a:p>
          <a:p>
            <a:endParaRPr kumimoji="1" lang="zh-CN" altLang="en-US" sz="2000" dirty="0"/>
          </a:p>
        </p:txBody>
      </p:sp>
    </p:spTree>
    <p:extLst>
      <p:ext uri="{BB962C8B-B14F-4D97-AF65-F5344CB8AC3E}">
        <p14:creationId xmlns:p14="http://schemas.microsoft.com/office/powerpoint/2010/main" val="68708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Crisis</a:t>
            </a:r>
            <a:r>
              <a:rPr kumimoji="1" lang="zh-CN" altLang="en-US" dirty="0" smtClean="0"/>
              <a:t> </a:t>
            </a:r>
            <a:r>
              <a:rPr kumimoji="1" lang="en-US" altLang="zh-CN" dirty="0" smtClean="0"/>
              <a:t>of</a:t>
            </a:r>
            <a:r>
              <a:rPr kumimoji="1" lang="zh-CN" altLang="en-US" dirty="0" smtClean="0"/>
              <a:t> </a:t>
            </a:r>
            <a:r>
              <a:rPr kumimoji="1" lang="en-US" altLang="zh-CN" dirty="0" smtClean="0"/>
              <a:t>current</a:t>
            </a:r>
            <a:r>
              <a:rPr kumimoji="1" lang="zh-CN" altLang="en-US" dirty="0" smtClean="0"/>
              <a:t> </a:t>
            </a:r>
            <a:r>
              <a:rPr kumimoji="1" lang="en-US" altLang="zh-CN" dirty="0" smtClean="0"/>
              <a:t>trading</a:t>
            </a:r>
            <a:r>
              <a:rPr kumimoji="1" lang="zh-CN" altLang="en-US" dirty="0" smtClean="0"/>
              <a:t> </a:t>
            </a:r>
            <a:r>
              <a:rPr kumimoji="1" lang="en-US" altLang="zh-CN" dirty="0" smtClean="0"/>
              <a:t>system</a:t>
            </a:r>
            <a:endParaRPr kumimoji="1" lang="zh-CN" altLang="en-US" dirty="0"/>
          </a:p>
        </p:txBody>
      </p:sp>
      <p:pic>
        <p:nvPicPr>
          <p:cNvPr id="4" name="内容占位符 3"/>
          <p:cNvPicPr>
            <a:picLocks noGrp="1" noChangeAspect="1"/>
          </p:cNvPicPr>
          <p:nvPr>
            <p:ph idx="1"/>
          </p:nvPr>
        </p:nvPicPr>
        <p:blipFill>
          <a:blip r:embed="rId2"/>
          <a:stretch>
            <a:fillRect/>
          </a:stretch>
        </p:blipFill>
        <p:spPr>
          <a:xfrm>
            <a:off x="1354238" y="2638425"/>
            <a:ext cx="9294471" cy="3970719"/>
          </a:xfrm>
          <a:prstGeom prst="rect">
            <a:avLst/>
          </a:prstGeom>
        </p:spPr>
      </p:pic>
    </p:spTree>
    <p:extLst>
      <p:ext uri="{BB962C8B-B14F-4D97-AF65-F5344CB8AC3E}">
        <p14:creationId xmlns:p14="http://schemas.microsoft.com/office/powerpoint/2010/main" val="84997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Trade Has Taken Up a Small Fraction</a:t>
            </a:r>
            <a:br>
              <a:rPr lang="en-US" altLang="zh-CN" dirty="0"/>
            </a:br>
            <a:r>
              <a:rPr lang="en-US" altLang="zh-CN" dirty="0"/>
              <a:t>of President Obama’s Time</a:t>
            </a:r>
            <a:br>
              <a:rPr lang="en-US" altLang="zh-CN" dirty="0"/>
            </a:br>
            <a:endParaRPr kumimoji="1" lang="zh-CN" altLang="en-US" dirty="0"/>
          </a:p>
        </p:txBody>
      </p:sp>
      <p:pic>
        <p:nvPicPr>
          <p:cNvPr id="4" name="内容占位符 3"/>
          <p:cNvPicPr>
            <a:picLocks noGrp="1" noChangeAspect="1"/>
          </p:cNvPicPr>
          <p:nvPr>
            <p:ph idx="1"/>
          </p:nvPr>
        </p:nvPicPr>
        <p:blipFill>
          <a:blip r:embed="rId2"/>
          <a:stretch>
            <a:fillRect/>
          </a:stretch>
        </p:blipFill>
        <p:spPr>
          <a:xfrm>
            <a:off x="891251" y="2592127"/>
            <a:ext cx="5683169" cy="4051741"/>
          </a:xfrm>
          <a:prstGeom prst="rect">
            <a:avLst/>
          </a:prstGeom>
        </p:spPr>
      </p:pic>
      <p:sp>
        <p:nvSpPr>
          <p:cNvPr id="5" name="矩形 4"/>
          <p:cNvSpPr/>
          <p:nvPr/>
        </p:nvSpPr>
        <p:spPr>
          <a:xfrm>
            <a:off x="7060556" y="3105835"/>
            <a:ext cx="2083443" cy="2031325"/>
          </a:xfrm>
          <a:prstGeom prst="rect">
            <a:avLst/>
          </a:prstGeom>
        </p:spPr>
        <p:txBody>
          <a:bodyPr wrap="square">
            <a:spAutoFit/>
          </a:bodyPr>
          <a:lstStyle/>
          <a:p>
            <a:r>
              <a:rPr lang="en-US" altLang="zh-CN" dirty="0"/>
              <a:t>As of September 29, 2009, he dealt with 1068 topics in 934 events. Trade policy was at issue 12 times (1.1% of the 1068).</a:t>
            </a:r>
            <a:endParaRPr lang="en-US" altLang="zh-CN" dirty="0"/>
          </a:p>
        </p:txBody>
      </p:sp>
      <p:sp>
        <p:nvSpPr>
          <p:cNvPr id="6" name="矩形 5"/>
          <p:cNvSpPr/>
          <p:nvPr/>
        </p:nvSpPr>
        <p:spPr>
          <a:xfrm>
            <a:off x="4945910" y="6089583"/>
            <a:ext cx="6027227" cy="369332"/>
          </a:xfrm>
          <a:prstGeom prst="rect">
            <a:avLst/>
          </a:prstGeom>
        </p:spPr>
        <p:txBody>
          <a:bodyPr wrap="none">
            <a:spAutoFit/>
          </a:bodyPr>
          <a:lstStyle/>
          <a:p>
            <a:r>
              <a:rPr lang="en-US" altLang="zh-CN"/>
              <a:t>Source: Calculated from the Washington Post’s POTUS Tracker</a:t>
            </a:r>
            <a:endParaRPr lang="zh-CN" altLang="en-US" dirty="0"/>
          </a:p>
        </p:txBody>
      </p:sp>
    </p:spTree>
    <p:extLst>
      <p:ext uri="{BB962C8B-B14F-4D97-AF65-F5344CB8AC3E}">
        <p14:creationId xmlns:p14="http://schemas.microsoft.com/office/powerpoint/2010/main" val="2014726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Peter Navarro(the National Trade Council): ‘economic aggression.’</a:t>
            </a:r>
            <a:br>
              <a:rPr lang="en-US" altLang="zh-CN" dirty="0"/>
            </a:br>
            <a:endParaRPr kumimoji="1" lang="zh-CN" altLang="en-US" dirty="0"/>
          </a:p>
        </p:txBody>
      </p:sp>
      <p:sp>
        <p:nvSpPr>
          <p:cNvPr id="3" name="内容占位符 2"/>
          <p:cNvSpPr>
            <a:spLocks noGrp="1"/>
          </p:cNvSpPr>
          <p:nvPr>
            <p:ph idx="1"/>
          </p:nvPr>
        </p:nvSpPr>
        <p:spPr/>
        <p:txBody>
          <a:bodyPr/>
          <a:lstStyle/>
          <a:p>
            <a:r>
              <a:rPr lang="en-US" altLang="zh-CN" dirty="0"/>
              <a:t>The White House report begins by describing four categories of China's </a:t>
            </a:r>
            <a:r>
              <a:rPr lang="en-US" altLang="zh-CN" dirty="0">
                <a:solidFill>
                  <a:srgbClr val="FF0000"/>
                </a:solidFill>
              </a:rPr>
              <a:t>economic aggression</a:t>
            </a:r>
            <a:r>
              <a:rPr lang="en-US" altLang="zh-CN" dirty="0"/>
              <a:t>: (1) protect China's home market from imports and competition; (2) expand China's share of global markets; (3) Secure and control core natural resources globally; and (4) dominate traditional manufacturing industries. It says concrete measures include the physical and cyber-enabled theft of technologies and intellectual properties; the evasion of U.S. export control laws by counterfeiting, piracy and reverse engineering; systematically harvesting public information and technical achievements; and deploying Chinese students and visiting scholars as technology spies</a:t>
            </a:r>
            <a:endParaRPr kumimoji="1" lang="zh-CN" altLang="en-US" dirty="0"/>
          </a:p>
        </p:txBody>
      </p:sp>
      <p:pic>
        <p:nvPicPr>
          <p:cNvPr id="4" name="图片 3"/>
          <p:cNvPicPr>
            <a:picLocks noChangeAspect="1"/>
          </p:cNvPicPr>
          <p:nvPr/>
        </p:nvPicPr>
        <p:blipFill>
          <a:blip r:embed="rId2"/>
          <a:stretch>
            <a:fillRect/>
          </a:stretch>
        </p:blipFill>
        <p:spPr>
          <a:xfrm>
            <a:off x="7004592" y="5148262"/>
            <a:ext cx="2552700" cy="1438275"/>
          </a:xfrm>
          <a:prstGeom prst="rect">
            <a:avLst/>
          </a:prstGeom>
        </p:spPr>
      </p:pic>
    </p:spTree>
    <p:extLst>
      <p:ext uri="{BB962C8B-B14F-4D97-AF65-F5344CB8AC3E}">
        <p14:creationId xmlns:p14="http://schemas.microsoft.com/office/powerpoint/2010/main" val="87672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What is </a:t>
            </a:r>
            <a:r>
              <a:rPr lang="en-US" altLang="zh-CN" dirty="0" err="1"/>
              <a:t>Lighthizerism</a:t>
            </a:r>
            <a:r>
              <a:rPr lang="en-US" altLang="zh-CN" dirty="0"/>
              <a:t>?</a:t>
            </a:r>
            <a:endParaRPr kumimoji="1" lang="zh-CN" altLang="en-US" dirty="0"/>
          </a:p>
        </p:txBody>
      </p:sp>
      <p:sp>
        <p:nvSpPr>
          <p:cNvPr id="3" name="内容占位符 2"/>
          <p:cNvSpPr>
            <a:spLocks noGrp="1"/>
          </p:cNvSpPr>
          <p:nvPr>
            <p:ph idx="1"/>
          </p:nvPr>
        </p:nvSpPr>
        <p:spPr/>
        <p:txBody>
          <a:bodyPr/>
          <a:lstStyle/>
          <a:p>
            <a:r>
              <a:rPr lang="en-US" altLang="zh-CN" sz="2000" dirty="0" err="1"/>
              <a:t>Lighthizerism</a:t>
            </a:r>
            <a:r>
              <a:rPr lang="en-US" altLang="zh-CN" sz="2000" dirty="0"/>
              <a:t> scorns the multilateral approach in favor of </a:t>
            </a:r>
            <a:r>
              <a:rPr lang="en-US" altLang="zh-CN" sz="2000" dirty="0">
                <a:solidFill>
                  <a:srgbClr val="FF0000"/>
                </a:solidFill>
              </a:rPr>
              <a:t>bilateralism</a:t>
            </a:r>
            <a:r>
              <a:rPr lang="en-US" altLang="zh-CN" sz="2000" dirty="0"/>
              <a:t>, or deals between two nations to lower barriers.</a:t>
            </a:r>
          </a:p>
          <a:p>
            <a:r>
              <a:rPr lang="en-US" altLang="zh-CN" sz="2000" dirty="0"/>
              <a:t> </a:t>
            </a:r>
            <a:r>
              <a:rPr lang="en-US" altLang="zh-CN" sz="2000" dirty="0" err="1"/>
              <a:t>Lighthizer</a:t>
            </a:r>
            <a:r>
              <a:rPr lang="en-US" altLang="zh-CN" sz="2000" dirty="0"/>
              <a:t> may focus on two things theoretically: first, he may deny MFN principle which is core of the WTO rules, he will prefer to use </a:t>
            </a:r>
            <a:r>
              <a:rPr lang="en-US" altLang="zh-CN" sz="2000" dirty="0">
                <a:solidFill>
                  <a:srgbClr val="FF0000"/>
                </a:solidFill>
              </a:rPr>
              <a:t>reciprocity </a:t>
            </a:r>
            <a:r>
              <a:rPr lang="en-US" altLang="zh-CN" sz="2000" dirty="0"/>
              <a:t>as basic principle of trade law. Second, he uses protectionism in pursuit of free trade, which is the so-called </a:t>
            </a:r>
            <a:r>
              <a:rPr lang="en-US" altLang="zh-CN" sz="2000" dirty="0">
                <a:solidFill>
                  <a:srgbClr val="FF0000"/>
                </a:solidFill>
              </a:rPr>
              <a:t>"fair trade". </a:t>
            </a:r>
            <a:endParaRPr lang="zh-CN" altLang="en-US" sz="2000" dirty="0">
              <a:solidFill>
                <a:srgbClr val="FF0000"/>
              </a:solidFill>
            </a:endParaRPr>
          </a:p>
          <a:p>
            <a:endParaRPr kumimoji="1" lang="zh-CN" altLang="en-US" dirty="0"/>
          </a:p>
        </p:txBody>
      </p:sp>
    </p:spTree>
    <p:extLst>
      <p:ext uri="{BB962C8B-B14F-4D97-AF65-F5344CB8AC3E}">
        <p14:creationId xmlns:p14="http://schemas.microsoft.com/office/powerpoint/2010/main" val="453940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My</a:t>
            </a:r>
            <a:r>
              <a:rPr kumimoji="1" lang="zh-CN" altLang="en-US" dirty="0" smtClean="0"/>
              <a:t> </a:t>
            </a:r>
            <a:r>
              <a:rPr kumimoji="1" lang="en-US" altLang="zh-CN" dirty="0" smtClean="0"/>
              <a:t>paper</a:t>
            </a:r>
            <a:endParaRPr kumimoji="1"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2205" y="2638425"/>
            <a:ext cx="3018970" cy="3959145"/>
          </a:xfrm>
          <a:prstGeom prst="rect">
            <a:avLst/>
          </a:prstGeom>
        </p:spPr>
      </p:pic>
    </p:spTree>
    <p:extLst>
      <p:ext uri="{BB962C8B-B14F-4D97-AF65-F5344CB8AC3E}">
        <p14:creationId xmlns:p14="http://schemas.microsoft.com/office/powerpoint/2010/main" val="25544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Our</a:t>
            </a:r>
            <a:r>
              <a:rPr kumimoji="1" lang="zh-CN" altLang="en-US" dirty="0" smtClean="0"/>
              <a:t> </a:t>
            </a:r>
            <a:r>
              <a:rPr kumimoji="1" lang="en-US" altLang="zh-CN" dirty="0" smtClean="0"/>
              <a:t>future</a:t>
            </a:r>
            <a:r>
              <a:rPr kumimoji="1" lang="zh-CN" altLang="en-US" dirty="0" smtClean="0"/>
              <a:t> </a:t>
            </a:r>
            <a:r>
              <a:rPr kumimoji="1" lang="en-US" altLang="zh-CN" dirty="0" smtClean="0"/>
              <a:t>task</a:t>
            </a:r>
            <a:endParaRPr kumimoji="1" lang="zh-CN" altLang="en-US" dirty="0"/>
          </a:p>
        </p:txBody>
      </p:sp>
      <p:sp>
        <p:nvSpPr>
          <p:cNvPr id="3" name="内容占位符 2"/>
          <p:cNvSpPr>
            <a:spLocks noGrp="1"/>
          </p:cNvSpPr>
          <p:nvPr>
            <p:ph idx="1"/>
          </p:nvPr>
        </p:nvSpPr>
        <p:spPr/>
        <p:txBody>
          <a:bodyPr/>
          <a:lstStyle/>
          <a:p>
            <a:r>
              <a:rPr kumimoji="1" lang="en-US" altLang="zh-CN" sz="2000" dirty="0" smtClean="0"/>
              <a:t>Re-start</a:t>
            </a:r>
            <a:r>
              <a:rPr kumimoji="1" lang="zh-CN" altLang="en-US" sz="2000" dirty="0" smtClean="0"/>
              <a:t> </a:t>
            </a:r>
            <a:r>
              <a:rPr kumimoji="1" lang="en-US" altLang="zh-CN" sz="2000" dirty="0" smtClean="0"/>
              <a:t>WTO</a:t>
            </a:r>
            <a:r>
              <a:rPr kumimoji="1" lang="zh-CN" altLang="en-US" sz="2000" dirty="0" smtClean="0"/>
              <a:t> </a:t>
            </a:r>
            <a:r>
              <a:rPr kumimoji="1" lang="en-US" altLang="zh-CN" sz="2000" dirty="0" smtClean="0"/>
              <a:t>talks</a:t>
            </a:r>
            <a:r>
              <a:rPr kumimoji="1" lang="zh-CN" altLang="en-US" sz="2000" dirty="0" smtClean="0"/>
              <a:t> </a:t>
            </a:r>
            <a:r>
              <a:rPr kumimoji="1" lang="en-US" altLang="zh-CN" sz="2000" dirty="0" smtClean="0"/>
              <a:t>as</a:t>
            </a:r>
            <a:r>
              <a:rPr kumimoji="1" lang="zh-CN" altLang="en-US" sz="2000" dirty="0" smtClean="0"/>
              <a:t> </a:t>
            </a:r>
            <a:r>
              <a:rPr kumimoji="1" lang="en-US" altLang="zh-CN" sz="2000" dirty="0" smtClean="0"/>
              <a:t>soon</a:t>
            </a:r>
            <a:r>
              <a:rPr kumimoji="1" lang="zh-CN" altLang="en-US" sz="2000" dirty="0" smtClean="0"/>
              <a:t> </a:t>
            </a:r>
            <a:r>
              <a:rPr kumimoji="1" lang="en-US" altLang="zh-CN" sz="2000" dirty="0" smtClean="0"/>
              <a:t>as</a:t>
            </a:r>
            <a:r>
              <a:rPr kumimoji="1" lang="zh-CN" altLang="en-US" sz="2000" dirty="0" smtClean="0"/>
              <a:t> </a:t>
            </a:r>
            <a:r>
              <a:rPr kumimoji="1" lang="en-US" altLang="zh-CN" sz="2000" dirty="0" smtClean="0"/>
              <a:t>possible</a:t>
            </a:r>
          </a:p>
          <a:p>
            <a:r>
              <a:rPr kumimoji="1" lang="en-US" altLang="zh-CN" sz="2000" dirty="0" smtClean="0"/>
              <a:t>Create</a:t>
            </a:r>
            <a:r>
              <a:rPr kumimoji="1" lang="zh-CN" altLang="en-US" sz="2000" dirty="0" smtClean="0"/>
              <a:t> </a:t>
            </a:r>
            <a:r>
              <a:rPr kumimoji="1" lang="en-US" altLang="zh-CN" sz="2000" dirty="0" smtClean="0"/>
              <a:t>new</a:t>
            </a:r>
            <a:r>
              <a:rPr kumimoji="1" lang="zh-CN" altLang="en-US" sz="2000" dirty="0" smtClean="0"/>
              <a:t> </a:t>
            </a:r>
            <a:r>
              <a:rPr kumimoji="1" lang="en-US" altLang="zh-CN" sz="2000" dirty="0" smtClean="0"/>
              <a:t>rules</a:t>
            </a:r>
          </a:p>
          <a:p>
            <a:r>
              <a:rPr kumimoji="1" lang="en-US" altLang="zh-CN" sz="2000" dirty="0" smtClean="0"/>
              <a:t>Work</a:t>
            </a:r>
            <a:r>
              <a:rPr kumimoji="1" lang="zh-CN" altLang="en-US" sz="2000" dirty="0" smtClean="0"/>
              <a:t> </a:t>
            </a:r>
            <a:r>
              <a:rPr kumimoji="1" lang="en-US" altLang="zh-CN" sz="2000" dirty="0" smtClean="0"/>
              <a:t>together</a:t>
            </a:r>
            <a:r>
              <a:rPr kumimoji="1" lang="zh-CN" altLang="en-US" sz="2000" dirty="0" smtClean="0"/>
              <a:t> </a:t>
            </a:r>
            <a:r>
              <a:rPr kumimoji="1" lang="en-US" altLang="zh-CN" sz="2000" dirty="0" smtClean="0"/>
              <a:t>on</a:t>
            </a:r>
            <a:r>
              <a:rPr kumimoji="1" lang="zh-CN" altLang="en-US" sz="2000" dirty="0" smtClean="0"/>
              <a:t> </a:t>
            </a:r>
            <a:r>
              <a:rPr kumimoji="1" lang="en-US" altLang="zh-CN" sz="2000" dirty="0" smtClean="0"/>
              <a:t>some</a:t>
            </a:r>
            <a:r>
              <a:rPr kumimoji="1" lang="zh-CN" altLang="en-US" sz="2000" dirty="0" smtClean="0"/>
              <a:t> </a:t>
            </a:r>
            <a:r>
              <a:rPr kumimoji="1" lang="en-US" altLang="zh-CN" sz="2000" dirty="0" smtClean="0"/>
              <a:t>issues</a:t>
            </a:r>
            <a:endParaRPr kumimoji="1" lang="zh-CN" altLang="en-US" sz="2000" dirty="0"/>
          </a:p>
        </p:txBody>
      </p:sp>
    </p:spTree>
    <p:extLst>
      <p:ext uri="{BB962C8B-B14F-4D97-AF65-F5344CB8AC3E}">
        <p14:creationId xmlns:p14="http://schemas.microsoft.com/office/powerpoint/2010/main" val="3568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endParaRPr kumimoji="1" lang="zh-CN" altLang="en-US" dirty="0"/>
          </a:p>
        </p:txBody>
      </p:sp>
      <p:sp>
        <p:nvSpPr>
          <p:cNvPr id="3" name="内容占位符 2"/>
          <p:cNvSpPr>
            <a:spLocks noGrp="1"/>
          </p:cNvSpPr>
          <p:nvPr>
            <p:ph idx="1"/>
          </p:nvPr>
        </p:nvSpPr>
        <p:spPr/>
        <p:txBody>
          <a:bodyPr/>
          <a:lstStyle/>
          <a:p>
            <a:r>
              <a:rPr lang="en-US" altLang="zh-CN" dirty="0">
                <a:solidFill>
                  <a:srgbClr val="FF0000"/>
                </a:solidFill>
              </a:rPr>
              <a:t>China’s state-led, market-distorting economic model presents a challenge to U.S. economic and national security interests</a:t>
            </a:r>
            <a:r>
              <a:rPr lang="en-US" altLang="zh-CN" dirty="0"/>
              <a:t>. The Chinese government, directed by the Chinese </a:t>
            </a:r>
            <a:r>
              <a:rPr lang="en-US" altLang="zh-CN" dirty="0">
                <a:solidFill>
                  <a:srgbClr val="FF0000"/>
                </a:solidFill>
              </a:rPr>
              <a:t>Communist </a:t>
            </a:r>
            <a:r>
              <a:rPr lang="en-US" altLang="zh-CN" dirty="0" smtClean="0">
                <a:solidFill>
                  <a:srgbClr val="FF0000"/>
                </a:solidFill>
              </a:rPr>
              <a:t>Party </a:t>
            </a:r>
            <a:r>
              <a:rPr lang="en-US" altLang="zh-CN" dirty="0">
                <a:solidFill>
                  <a:srgbClr val="FF0000"/>
                </a:solidFill>
              </a:rPr>
              <a:t>(CCP) leadership</a:t>
            </a:r>
            <a:r>
              <a:rPr lang="en-US" altLang="zh-CN" dirty="0"/>
              <a:t>, continues to exercise direct and indirect control over key sectors of the economy and allocate resources based on the perceived strategic value of a given firm or </a:t>
            </a:r>
            <a:r>
              <a:rPr lang="en-US" altLang="zh-CN" dirty="0" err="1"/>
              <a:t>indus</a:t>
            </a:r>
            <a:r>
              <a:rPr lang="en-US" altLang="zh-CN" dirty="0"/>
              <a:t>- try. This puts U.S. and other foreign firms at a disadvantage— both in China and globally—when competing against Chinese companies with the financial and political backing of the state.</a:t>
            </a:r>
            <a:endParaRPr kumimoji="1" lang="zh-CN" altLang="en-US" dirty="0"/>
          </a:p>
        </p:txBody>
      </p:sp>
    </p:spTree>
    <p:extLst>
      <p:ext uri="{BB962C8B-B14F-4D97-AF65-F5344CB8AC3E}">
        <p14:creationId xmlns:p14="http://schemas.microsoft.com/office/powerpoint/2010/main" val="157753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err="1" smtClean="0"/>
              <a:t>ISSUes</a:t>
            </a:r>
            <a:r>
              <a:rPr kumimoji="1" lang="en-US" altLang="zh-CN" dirty="0" smtClean="0"/>
              <a:t>:</a:t>
            </a:r>
            <a:r>
              <a:rPr kumimoji="1" lang="zh-CN" altLang="en-US" dirty="0" smtClean="0"/>
              <a:t> </a:t>
            </a:r>
            <a:r>
              <a:rPr kumimoji="1" lang="en-US" altLang="zh-CN" dirty="0" smtClean="0"/>
              <a:t>Deficit</a:t>
            </a:r>
            <a:endParaRPr kumimoji="1" lang="zh-CN" altLang="en-US" dirty="0"/>
          </a:p>
        </p:txBody>
      </p:sp>
      <p:sp>
        <p:nvSpPr>
          <p:cNvPr id="3" name="内容占位符 2"/>
          <p:cNvSpPr>
            <a:spLocks noGrp="1"/>
          </p:cNvSpPr>
          <p:nvPr>
            <p:ph idx="1"/>
          </p:nvPr>
        </p:nvSpPr>
        <p:spPr/>
        <p:txBody>
          <a:bodyPr>
            <a:normAutofit/>
          </a:bodyPr>
          <a:lstStyle/>
          <a:p>
            <a:r>
              <a:rPr lang="en-US" altLang="zh-CN" sz="2000" dirty="0" smtClean="0">
                <a:solidFill>
                  <a:srgbClr val="FF0000"/>
                </a:solidFill>
              </a:rPr>
              <a:t>Trade</a:t>
            </a:r>
            <a:r>
              <a:rPr lang="zh-CN" altLang="en-US" sz="2000" dirty="0" smtClean="0">
                <a:solidFill>
                  <a:srgbClr val="FF0000"/>
                </a:solidFill>
              </a:rPr>
              <a:t> </a:t>
            </a:r>
            <a:r>
              <a:rPr lang="en-US" altLang="zh-CN" sz="2000" dirty="0" smtClean="0">
                <a:solidFill>
                  <a:srgbClr val="FF0000"/>
                </a:solidFill>
              </a:rPr>
              <a:t>deficit</a:t>
            </a:r>
            <a:r>
              <a:rPr lang="zh-CN" altLang="en-US" sz="2000" dirty="0" smtClean="0">
                <a:solidFill>
                  <a:srgbClr val="FF0000"/>
                </a:solidFill>
              </a:rPr>
              <a:t> </a:t>
            </a:r>
            <a:r>
              <a:rPr lang="en-US" altLang="zh-CN" sz="2000" dirty="0" smtClean="0">
                <a:solidFill>
                  <a:srgbClr val="FF0000"/>
                </a:solidFill>
              </a:rPr>
              <a:t>issues</a:t>
            </a:r>
            <a:r>
              <a:rPr lang="en-US" altLang="zh-CN" sz="2000" dirty="0" smtClean="0"/>
              <a:t>:</a:t>
            </a:r>
            <a:r>
              <a:rPr lang="zh-CN" altLang="en-US" sz="2000" dirty="0" smtClean="0"/>
              <a:t> </a:t>
            </a:r>
            <a:r>
              <a:rPr lang="en-US" altLang="zh-CN" sz="2000" dirty="0" smtClean="0"/>
              <a:t>The </a:t>
            </a:r>
            <a:r>
              <a:rPr lang="en-US" altLang="zh-CN" sz="2000" dirty="0"/>
              <a:t>United States posted a record trade deficit in goods with China in 2017 ($375.6 billion), and is poised to exceed that total in 2018. Through the first eight months of 2018, the U.S. goods deficit was up 9 percent compared to the same period in 2017.</a:t>
            </a:r>
            <a:endParaRPr kumimoji="1" lang="zh-CN" altLang="en-US" sz="2000" dirty="0"/>
          </a:p>
        </p:txBody>
      </p:sp>
    </p:spTree>
    <p:extLst>
      <p:ext uri="{BB962C8B-B14F-4D97-AF65-F5344CB8AC3E}">
        <p14:creationId xmlns:p14="http://schemas.microsoft.com/office/powerpoint/2010/main" val="178492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r>
              <a:rPr kumimoji="1" lang="zh-CN" altLang="en-US" dirty="0" smtClean="0"/>
              <a:t> </a:t>
            </a:r>
            <a:r>
              <a:rPr kumimoji="1" lang="en-US" altLang="zh-CN" dirty="0" smtClean="0"/>
              <a:t>Industrial</a:t>
            </a:r>
            <a:r>
              <a:rPr kumimoji="1" lang="zh-CN" altLang="en-US" dirty="0" smtClean="0"/>
              <a:t> </a:t>
            </a:r>
            <a:r>
              <a:rPr kumimoji="1" lang="en-US" altLang="zh-CN" dirty="0" smtClean="0"/>
              <a:t>policy(1)</a:t>
            </a:r>
            <a:endParaRPr kumimoji="1" lang="zh-CN" altLang="en-US" dirty="0"/>
          </a:p>
        </p:txBody>
      </p:sp>
      <p:sp>
        <p:nvSpPr>
          <p:cNvPr id="3" name="内容占位符 2"/>
          <p:cNvSpPr>
            <a:spLocks noGrp="1"/>
          </p:cNvSpPr>
          <p:nvPr>
            <p:ph idx="1"/>
          </p:nvPr>
        </p:nvSpPr>
        <p:spPr/>
        <p:txBody>
          <a:bodyPr/>
          <a:lstStyle/>
          <a:p>
            <a:r>
              <a:rPr lang="en-US" altLang="zh-CN" sz="2000" dirty="0" smtClean="0">
                <a:solidFill>
                  <a:srgbClr val="FF0000"/>
                </a:solidFill>
              </a:rPr>
              <a:t>Industrial</a:t>
            </a:r>
            <a:r>
              <a:rPr lang="zh-CN" altLang="en-US" sz="2000" dirty="0" smtClean="0">
                <a:solidFill>
                  <a:srgbClr val="FF0000"/>
                </a:solidFill>
              </a:rPr>
              <a:t> </a:t>
            </a:r>
            <a:r>
              <a:rPr lang="en-US" altLang="zh-CN" sz="2000" dirty="0" smtClean="0">
                <a:solidFill>
                  <a:srgbClr val="FF0000"/>
                </a:solidFill>
              </a:rPr>
              <a:t>policy</a:t>
            </a:r>
            <a:r>
              <a:rPr lang="en-US" altLang="zh-CN" sz="2000" dirty="0" smtClean="0"/>
              <a:t>:</a:t>
            </a:r>
            <a:r>
              <a:rPr lang="zh-CN" altLang="en-US" sz="2000" dirty="0" smtClean="0"/>
              <a:t> </a:t>
            </a:r>
            <a:r>
              <a:rPr lang="en-US" altLang="zh-CN" sz="2000" dirty="0" smtClean="0"/>
              <a:t>High-tech </a:t>
            </a:r>
            <a:r>
              <a:rPr lang="en-US" altLang="zh-CN" sz="2000" dirty="0"/>
              <a:t>industries such as artificial intelligence (AI), biotech- </a:t>
            </a:r>
            <a:r>
              <a:rPr lang="en-US" altLang="zh-CN" sz="2000" dirty="0" err="1"/>
              <a:t>nology</a:t>
            </a:r>
            <a:r>
              <a:rPr lang="en-US" altLang="zh-CN" sz="2000" dirty="0"/>
              <a:t>, and virtual reality have been the primary targets of Chinese VC activity in the United States. </a:t>
            </a:r>
            <a:endParaRPr lang="en-US" altLang="zh-CN" sz="2000" dirty="0" smtClean="0"/>
          </a:p>
          <a:p>
            <a:r>
              <a:rPr lang="en-US" altLang="zh-CN" sz="2000" dirty="0"/>
              <a:t>F</a:t>
            </a:r>
            <a:r>
              <a:rPr lang="en-US" altLang="zh-CN" sz="2000" dirty="0" smtClean="0"/>
              <a:t>rom </a:t>
            </a:r>
            <a:r>
              <a:rPr lang="en-US" altLang="zh-CN" sz="2000" dirty="0"/>
              <a:t>2014 to the third quarter of 2017, Chinese investors were </a:t>
            </a:r>
            <a:r>
              <a:rPr lang="en-US" altLang="zh-CN" sz="2000" dirty="0" smtClean="0"/>
              <a:t>involved </a:t>
            </a:r>
            <a:r>
              <a:rPr lang="en-US" altLang="zh-CN" sz="2000" dirty="0"/>
              <a:t>in $1.2 billion of VC financing for U.S. AI firms </a:t>
            </a:r>
          </a:p>
          <a:p>
            <a:endParaRPr kumimoji="1" lang="zh-CN" altLang="en-US" dirty="0"/>
          </a:p>
          <a:p>
            <a:endParaRPr kumimoji="1" lang="zh-CN" altLang="en-US" dirty="0"/>
          </a:p>
        </p:txBody>
      </p:sp>
    </p:spTree>
    <p:extLst>
      <p:ext uri="{BB962C8B-B14F-4D97-AF65-F5344CB8AC3E}">
        <p14:creationId xmlns:p14="http://schemas.microsoft.com/office/powerpoint/2010/main" val="712016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r>
              <a:rPr kumimoji="1" lang="zh-CN" altLang="en-US" dirty="0" smtClean="0"/>
              <a:t> </a:t>
            </a:r>
            <a:r>
              <a:rPr kumimoji="1" lang="en-US" altLang="zh-CN" dirty="0" smtClean="0"/>
              <a:t>Industrial</a:t>
            </a:r>
            <a:r>
              <a:rPr kumimoji="1" lang="zh-CN" altLang="en-US" dirty="0" smtClean="0"/>
              <a:t> </a:t>
            </a:r>
            <a:r>
              <a:rPr kumimoji="1" lang="en-US" altLang="zh-CN" dirty="0" smtClean="0"/>
              <a:t>policy(2)</a:t>
            </a:r>
            <a:endParaRPr kumimoji="1" lang="zh-CN" altLang="en-US" dirty="0"/>
          </a:p>
        </p:txBody>
      </p:sp>
      <p:sp>
        <p:nvSpPr>
          <p:cNvPr id="3" name="内容占位符 2"/>
          <p:cNvSpPr>
            <a:spLocks noGrp="1"/>
          </p:cNvSpPr>
          <p:nvPr>
            <p:ph idx="1"/>
          </p:nvPr>
        </p:nvSpPr>
        <p:spPr/>
        <p:txBody>
          <a:bodyPr>
            <a:normAutofit fontScale="92500" lnSpcReduction="10000"/>
          </a:bodyPr>
          <a:lstStyle/>
          <a:p>
            <a:pPr fontAlgn="auto"/>
            <a:r>
              <a:rPr lang="en-US" altLang="zh-CN" dirty="0"/>
              <a:t>In its 2017 report to Congress on China’s WTO compliance, the Office of the U.S. Trade Representative (USTR) said the United States has strong concerns regarding the direction of the Chinese government’s industrial </a:t>
            </a:r>
            <a:r>
              <a:rPr lang="en-US" altLang="zh-CN" dirty="0" smtClean="0"/>
              <a:t>policies</a:t>
            </a:r>
            <a:r>
              <a:rPr lang="en-US" altLang="zh-CN" dirty="0"/>
              <a:t>, specifically those that: </a:t>
            </a:r>
            <a:endParaRPr lang="en-US" altLang="zh-CN" sz="800" dirty="0"/>
          </a:p>
          <a:p>
            <a:pPr lvl="1"/>
            <a:r>
              <a:rPr lang="en-US" altLang="zh-CN" dirty="0"/>
              <a:t>Discriminate against U.S. firms or products; </a:t>
            </a:r>
          </a:p>
          <a:p>
            <a:pPr lvl="1"/>
            <a:r>
              <a:rPr lang="en-US" altLang="zh-CN" dirty="0"/>
              <a:t>Encourage “excessive government involvement in determining market winners and losers”; </a:t>
            </a:r>
          </a:p>
          <a:p>
            <a:pPr lvl="1"/>
            <a:r>
              <a:rPr lang="en-US" altLang="zh-CN" dirty="0"/>
              <a:t>Are tied to export, localization, or local IP targets; or </a:t>
            </a:r>
          </a:p>
          <a:p>
            <a:pPr lvl="1"/>
            <a:r>
              <a:rPr lang="en-US" altLang="zh-CN" dirty="0"/>
              <a:t>Lead to subsidization or technology transfer.</a:t>
            </a:r>
            <a:r>
              <a:rPr lang="en-US" altLang="zh-CN" sz="800" dirty="0"/>
              <a:t>6 </a:t>
            </a:r>
            <a:endParaRPr lang="en-US" altLang="zh-CN" dirty="0"/>
          </a:p>
          <a:p>
            <a:r>
              <a:rPr lang="en-US" altLang="zh-CN" dirty="0"/>
              <a:t>Such policies appear particularly strong in “strategic and emerging industries” identified for development, where Chinese companies must meet ambitious government-set market share targets. </a:t>
            </a:r>
          </a:p>
          <a:p>
            <a:endParaRPr kumimoji="1" lang="zh-CN" altLang="en-US" dirty="0"/>
          </a:p>
          <a:p>
            <a:endParaRPr kumimoji="1" lang="zh-CN" altLang="en-US" dirty="0"/>
          </a:p>
        </p:txBody>
      </p:sp>
    </p:spTree>
    <p:extLst>
      <p:ext uri="{BB962C8B-B14F-4D97-AF65-F5344CB8AC3E}">
        <p14:creationId xmlns:p14="http://schemas.microsoft.com/office/powerpoint/2010/main" val="99167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r>
              <a:rPr kumimoji="1" lang="zh-CN" altLang="en-US" dirty="0" smtClean="0"/>
              <a:t> </a:t>
            </a:r>
            <a:r>
              <a:rPr kumimoji="1" lang="en-US" altLang="zh-CN" dirty="0" smtClean="0"/>
              <a:t>IP</a:t>
            </a:r>
            <a:endParaRPr kumimoji="1" lang="zh-CN" altLang="en-US" dirty="0"/>
          </a:p>
        </p:txBody>
      </p:sp>
      <p:sp>
        <p:nvSpPr>
          <p:cNvPr id="3" name="内容占位符 2"/>
          <p:cNvSpPr>
            <a:spLocks noGrp="1"/>
          </p:cNvSpPr>
          <p:nvPr>
            <p:ph idx="1"/>
          </p:nvPr>
        </p:nvSpPr>
        <p:spPr/>
        <p:txBody>
          <a:bodyPr/>
          <a:lstStyle/>
          <a:p>
            <a:r>
              <a:rPr lang="en-US" altLang="zh-CN" i="1" dirty="0" smtClean="0">
                <a:solidFill>
                  <a:srgbClr val="FF0000"/>
                </a:solidFill>
              </a:rPr>
              <a:t>Intellectual </a:t>
            </a:r>
            <a:r>
              <a:rPr lang="en-US" altLang="zh-CN" i="1" dirty="0">
                <a:solidFill>
                  <a:srgbClr val="FF0000"/>
                </a:solidFill>
              </a:rPr>
              <a:t>property theft</a:t>
            </a:r>
            <a:r>
              <a:rPr lang="en-US" altLang="zh-CN" i="1" dirty="0"/>
              <a:t>, technology transfer, and </a:t>
            </a:r>
            <a:r>
              <a:rPr lang="en-US" altLang="zh-CN" i="1" dirty="0" err="1" smtClean="0"/>
              <a:t>econom-ic</a:t>
            </a:r>
            <a:r>
              <a:rPr lang="en-US" altLang="zh-CN" i="1" dirty="0" smtClean="0"/>
              <a:t> </a:t>
            </a:r>
            <a:r>
              <a:rPr lang="en-US" altLang="zh-CN" i="1" dirty="0"/>
              <a:t>espionage: </a:t>
            </a:r>
            <a:r>
              <a:rPr lang="en-US" altLang="zh-CN" dirty="0"/>
              <a:t>The United States has several regulatory tools available to address Chinese technology transfer </a:t>
            </a:r>
            <a:r>
              <a:rPr lang="en-US" altLang="zh-CN" dirty="0" smtClean="0"/>
              <a:t>requirements </a:t>
            </a:r>
            <a:r>
              <a:rPr lang="en-US" altLang="zh-CN" dirty="0"/>
              <a:t>and IP </a:t>
            </a:r>
            <a:r>
              <a:rPr lang="en-US" altLang="zh-CN" dirty="0" smtClean="0"/>
              <a:t>theft.</a:t>
            </a:r>
            <a:endParaRPr kumimoji="1" lang="zh-CN" altLang="en-US" dirty="0"/>
          </a:p>
        </p:txBody>
      </p:sp>
    </p:spTree>
    <p:extLst>
      <p:ext uri="{BB962C8B-B14F-4D97-AF65-F5344CB8AC3E}">
        <p14:creationId xmlns:p14="http://schemas.microsoft.com/office/powerpoint/2010/main" val="73539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r>
              <a:rPr kumimoji="1" lang="zh-CN" altLang="en-US" dirty="0" smtClean="0"/>
              <a:t> </a:t>
            </a:r>
            <a:r>
              <a:rPr kumimoji="1" lang="en-US" altLang="zh-CN" dirty="0" smtClean="0"/>
              <a:t>Digital</a:t>
            </a:r>
            <a:r>
              <a:rPr kumimoji="1" lang="zh-CN" altLang="en-US" dirty="0" smtClean="0"/>
              <a:t> </a:t>
            </a:r>
            <a:r>
              <a:rPr kumimoji="1" lang="en-US" altLang="zh-CN" dirty="0" smtClean="0"/>
              <a:t>trade</a:t>
            </a:r>
            <a:endParaRPr kumimoji="1" lang="zh-CN" altLang="en-US" dirty="0"/>
          </a:p>
        </p:txBody>
      </p:sp>
      <p:sp>
        <p:nvSpPr>
          <p:cNvPr id="3" name="内容占位符 2"/>
          <p:cNvSpPr>
            <a:spLocks noGrp="1"/>
          </p:cNvSpPr>
          <p:nvPr>
            <p:ph idx="1"/>
          </p:nvPr>
        </p:nvSpPr>
        <p:spPr/>
        <p:txBody>
          <a:bodyPr>
            <a:normAutofit/>
          </a:bodyPr>
          <a:lstStyle/>
          <a:p>
            <a:r>
              <a:rPr lang="en-US" altLang="zh-CN" sz="2000" i="1" dirty="0">
                <a:solidFill>
                  <a:srgbClr val="FF0000"/>
                </a:solidFill>
              </a:rPr>
              <a:t>Data localization and cross-border data transfer restrictions</a:t>
            </a:r>
            <a:r>
              <a:rPr lang="en-US" altLang="zh-CN" sz="2000" i="1" dirty="0"/>
              <a:t>: </a:t>
            </a:r>
            <a:r>
              <a:rPr lang="en-US" altLang="zh-CN" sz="2000" dirty="0"/>
              <a:t>China’s recent effort to localize and restrict the flow of data across borders poses significant challenges to U.S. and other foreign businesses, who fear the regulatory burden of </a:t>
            </a:r>
            <a:r>
              <a:rPr lang="en-US" altLang="zh-CN" sz="2000" dirty="0" err="1"/>
              <a:t>duplicat</a:t>
            </a:r>
            <a:r>
              <a:rPr lang="en-US" altLang="zh-CN" sz="2000" dirty="0"/>
              <a:t>- </a:t>
            </a:r>
            <a:r>
              <a:rPr lang="en-US" altLang="zh-CN" sz="2000" dirty="0" err="1"/>
              <a:t>ing</a:t>
            </a:r>
            <a:r>
              <a:rPr lang="en-US" altLang="zh-CN" sz="2000" dirty="0"/>
              <a:t> information technology services to separate and store data in China. China’s Cybersecurity Law, implemented in 2017, re- quires personal information held by “critical information infra- structure” to be stored on servers in China, and data deemed important require a “security assessment” before they can be transferred abroad.</a:t>
            </a:r>
            <a:endParaRPr kumimoji="1" lang="zh-CN" altLang="en-US" sz="2000" dirty="0"/>
          </a:p>
        </p:txBody>
      </p:sp>
    </p:spTree>
    <p:extLst>
      <p:ext uri="{BB962C8B-B14F-4D97-AF65-F5344CB8AC3E}">
        <p14:creationId xmlns:p14="http://schemas.microsoft.com/office/powerpoint/2010/main" val="66382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Issues:</a:t>
            </a:r>
            <a:br>
              <a:rPr kumimoji="1" lang="en-US" altLang="zh-CN" dirty="0" smtClean="0"/>
            </a:br>
            <a:r>
              <a:rPr kumimoji="1" lang="en-US" altLang="zh-CN" dirty="0" smtClean="0"/>
              <a:t>National</a:t>
            </a:r>
            <a:r>
              <a:rPr kumimoji="1" lang="zh-CN" altLang="en-US" dirty="0" smtClean="0"/>
              <a:t> </a:t>
            </a:r>
            <a:r>
              <a:rPr kumimoji="1" lang="en-US" altLang="zh-CN" dirty="0" smtClean="0"/>
              <a:t>security</a:t>
            </a:r>
            <a:r>
              <a:rPr kumimoji="1" lang="zh-CN" altLang="en-US" dirty="0" smtClean="0"/>
              <a:t> </a:t>
            </a:r>
            <a:r>
              <a:rPr kumimoji="1" lang="en-US" altLang="zh-CN" dirty="0" smtClean="0"/>
              <a:t>and</a:t>
            </a:r>
            <a:r>
              <a:rPr kumimoji="1" lang="zh-CN" altLang="en-US" dirty="0" smtClean="0"/>
              <a:t> </a:t>
            </a:r>
            <a:r>
              <a:rPr kumimoji="1" lang="en-US" altLang="zh-CN" dirty="0" smtClean="0"/>
              <a:t>Investment</a:t>
            </a:r>
            <a:endParaRPr kumimoji="1" lang="zh-CN" altLang="en-US" dirty="0"/>
          </a:p>
        </p:txBody>
      </p:sp>
      <p:sp>
        <p:nvSpPr>
          <p:cNvPr id="3" name="内容占位符 2"/>
          <p:cNvSpPr>
            <a:spLocks noGrp="1"/>
          </p:cNvSpPr>
          <p:nvPr>
            <p:ph idx="1"/>
          </p:nvPr>
        </p:nvSpPr>
        <p:spPr/>
        <p:txBody>
          <a:bodyPr>
            <a:normAutofit/>
          </a:bodyPr>
          <a:lstStyle/>
          <a:p>
            <a:r>
              <a:rPr lang="en-US" altLang="zh-CN" sz="2000" dirty="0"/>
              <a:t>The Committee on Foreign Investment in the United States (</a:t>
            </a:r>
            <a:r>
              <a:rPr lang="en-US" altLang="zh-CN" sz="2000" dirty="0" smtClean="0"/>
              <a:t>CFIUS</a:t>
            </a:r>
            <a:r>
              <a:rPr lang="en-US" altLang="zh-CN" sz="2000" dirty="0"/>
              <a:t>) oversees the review of inbound FDI for national security threats.</a:t>
            </a:r>
            <a:endParaRPr kumimoji="1" lang="zh-CN" altLang="en-US" sz="2000" dirty="0"/>
          </a:p>
        </p:txBody>
      </p:sp>
    </p:spTree>
    <p:extLst>
      <p:ext uri="{BB962C8B-B14F-4D97-AF65-F5344CB8AC3E}">
        <p14:creationId xmlns:p14="http://schemas.microsoft.com/office/powerpoint/2010/main" val="192780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err="1" smtClean="0"/>
              <a:t>ISSues</a:t>
            </a:r>
            <a:r>
              <a:rPr kumimoji="1" lang="en-US" altLang="zh-CN" dirty="0" smtClean="0"/>
              <a:t>:</a:t>
            </a:r>
            <a:r>
              <a:rPr kumimoji="1" lang="zh-CN" altLang="en-US" dirty="0" smtClean="0"/>
              <a:t> </a:t>
            </a:r>
            <a:r>
              <a:rPr kumimoji="1" lang="en-US" altLang="zh-CN" dirty="0" smtClean="0"/>
              <a:t>Country</a:t>
            </a:r>
            <a:r>
              <a:rPr kumimoji="1" lang="zh-CN" altLang="en-US" dirty="0" smtClean="0"/>
              <a:t> </a:t>
            </a:r>
            <a:r>
              <a:rPr kumimoji="1" lang="en-US" altLang="zh-CN" dirty="0"/>
              <a:t>Identity</a:t>
            </a:r>
            <a:endParaRPr kumimoji="1" lang="zh-CN" altLang="en-US" dirty="0"/>
          </a:p>
        </p:txBody>
      </p:sp>
      <p:sp>
        <p:nvSpPr>
          <p:cNvPr id="3" name="内容占位符 2"/>
          <p:cNvSpPr>
            <a:spLocks noGrp="1"/>
          </p:cNvSpPr>
          <p:nvPr>
            <p:ph idx="1"/>
          </p:nvPr>
        </p:nvSpPr>
        <p:spPr/>
        <p:txBody>
          <a:bodyPr>
            <a:normAutofit/>
          </a:bodyPr>
          <a:lstStyle/>
          <a:p>
            <a:pPr lvl="4"/>
            <a:r>
              <a:rPr kumimoji="1" lang="en-US" altLang="zh-CN" sz="2400" dirty="0" smtClean="0"/>
              <a:t>China</a:t>
            </a:r>
            <a:r>
              <a:rPr kumimoji="1" lang="zh-CN" altLang="en-US" sz="2400" dirty="0" smtClean="0"/>
              <a:t> </a:t>
            </a:r>
            <a:r>
              <a:rPr kumimoji="1" lang="en-US" altLang="zh-CN" sz="2400" dirty="0" smtClean="0"/>
              <a:t>developing</a:t>
            </a:r>
            <a:r>
              <a:rPr kumimoji="1" lang="zh-CN" altLang="en-US" sz="2400" dirty="0" smtClean="0"/>
              <a:t> </a:t>
            </a:r>
            <a:r>
              <a:rPr kumimoji="1" lang="en-US" altLang="zh-CN" sz="2400" dirty="0" smtClean="0"/>
              <a:t>or</a:t>
            </a:r>
            <a:r>
              <a:rPr kumimoji="1" lang="zh-CN" altLang="en-US" sz="2400" dirty="0" smtClean="0"/>
              <a:t> </a:t>
            </a:r>
            <a:r>
              <a:rPr kumimoji="1" lang="en-US" altLang="zh-CN" sz="2400" dirty="0" smtClean="0"/>
              <a:t>developed</a:t>
            </a:r>
            <a:r>
              <a:rPr kumimoji="1" lang="zh-CN" altLang="en-US" sz="2400" dirty="0" smtClean="0"/>
              <a:t> </a:t>
            </a:r>
            <a:r>
              <a:rPr kumimoji="1" lang="en-US" altLang="zh-CN" sz="2400" dirty="0" smtClean="0"/>
              <a:t>country?</a:t>
            </a:r>
            <a:endParaRPr kumimoji="1" lang="zh-CN" altLang="en-US" sz="2400" dirty="0"/>
          </a:p>
        </p:txBody>
      </p:sp>
    </p:spTree>
    <p:extLst>
      <p:ext uri="{BB962C8B-B14F-4D97-AF65-F5344CB8AC3E}">
        <p14:creationId xmlns:p14="http://schemas.microsoft.com/office/powerpoint/2010/main" val="984941666"/>
      </p:ext>
    </p:extLst>
  </p:cSld>
  <p:clrMapOvr>
    <a:masterClrMapping/>
  </p:clrMapOvr>
</p:sld>
</file>

<file path=ppt/theme/theme1.xml><?xml version="1.0" encoding="utf-8"?>
<a:theme xmlns:a="http://schemas.openxmlformats.org/drawingml/2006/main" name="包裹">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包裹</Template>
  <TotalTime>38</TotalTime>
  <Words>801</Words>
  <Application>Microsoft Macintosh PowerPoint</Application>
  <PresentationFormat>宽屏</PresentationFormat>
  <Paragraphs>49</Paragraphs>
  <Slides>17</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17</vt:i4>
      </vt:variant>
    </vt:vector>
  </HeadingPairs>
  <TitlesOfParts>
    <vt:vector size="21" baseType="lpstr">
      <vt:lpstr>Gill Sans MT</vt:lpstr>
      <vt:lpstr>华文中宋</vt:lpstr>
      <vt:lpstr>Arial</vt:lpstr>
      <vt:lpstr>包裹</vt:lpstr>
      <vt:lpstr>The world trading system and US-China trade war</vt:lpstr>
      <vt:lpstr>ISSUEs</vt:lpstr>
      <vt:lpstr>ISSUes: Deficit</vt:lpstr>
      <vt:lpstr>Issues: Industrial policy(1)</vt:lpstr>
      <vt:lpstr>Issues: Industrial policy(2)</vt:lpstr>
      <vt:lpstr>Issues: IP</vt:lpstr>
      <vt:lpstr>Issues: Digital trade</vt:lpstr>
      <vt:lpstr>Issues: National security and Investment</vt:lpstr>
      <vt:lpstr>ISSues: Country Identity</vt:lpstr>
      <vt:lpstr>US-China war map</vt:lpstr>
      <vt:lpstr>China’s principles</vt:lpstr>
      <vt:lpstr>Crisis of current trading system</vt:lpstr>
      <vt:lpstr>Trade Has Taken Up a Small Fraction of President Obama’s Time </vt:lpstr>
      <vt:lpstr>Peter Navarro(the National Trade Council): ‘economic aggression.’ </vt:lpstr>
      <vt:lpstr>What is Lighthizerism?</vt:lpstr>
      <vt:lpstr>My paper</vt:lpstr>
      <vt:lpstr>Our future task</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trading system and US-China trade war</dc:title>
  <dc:creator>Microsoft Office 用户</dc:creator>
  <cp:lastModifiedBy>Microsoft Office 用户</cp:lastModifiedBy>
  <cp:revision>16</cp:revision>
  <dcterms:created xsi:type="dcterms:W3CDTF">2018-11-17T06:31:49Z</dcterms:created>
  <dcterms:modified xsi:type="dcterms:W3CDTF">2018-11-17T07:10:36Z</dcterms:modified>
</cp:coreProperties>
</file>